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81" r:id="rId4"/>
    <p:sldId id="279" r:id="rId5"/>
    <p:sldId id="282" r:id="rId6"/>
    <p:sldId id="283" r:id="rId7"/>
    <p:sldId id="259" r:id="rId8"/>
    <p:sldId id="266" r:id="rId9"/>
    <p:sldId id="267" r:id="rId10"/>
    <p:sldId id="268" r:id="rId11"/>
    <p:sldId id="271" r:id="rId12"/>
    <p:sldId id="269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64" r:id="rId22"/>
    <p:sldId id="284" r:id="rId23"/>
    <p:sldId id="285" r:id="rId24"/>
    <p:sldId id="287" r:id="rId25"/>
    <p:sldId id="261" r:id="rId26"/>
  </p:sldIdLst>
  <p:sldSz cx="9144000" cy="6858000" type="screen4x3"/>
  <p:notesSz cx="6858000" cy="9144000"/>
  <p:embeddedFontLst>
    <p:embeddedFont>
      <p:font typeface="맑은 고딕" panose="020B0503020000020004" pitchFamily="50" charset="-127"/>
      <p:regular r:id="rId28"/>
      <p:bold r:id="rId29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D292"/>
    <a:srgbClr val="607731"/>
    <a:srgbClr val="D6E2BC"/>
    <a:srgbClr val="95B751"/>
    <a:srgbClr val="283214"/>
    <a:srgbClr val="39471D"/>
    <a:srgbClr val="ECF2DE"/>
    <a:srgbClr val="E4ECD0"/>
    <a:srgbClr val="C5D69E"/>
    <a:srgbClr val="9EBD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2" autoAdjust="0"/>
    <p:restoredTop sz="94660"/>
  </p:normalViewPr>
  <p:slideViewPr>
    <p:cSldViewPr snapToObjects="1">
      <p:cViewPr>
        <p:scale>
          <a:sx n="50" d="100"/>
          <a:sy n="50" d="100"/>
        </p:scale>
        <p:origin x="-1764" y="-3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22907-49B0-4E23-A9B7-56397CC075CB}" type="datetimeFigureOut">
              <a:rPr lang="ko-KR" altLang="en-US" smtClean="0"/>
              <a:pPr/>
              <a:t>2018-12-16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A75FB-7BA0-4662-BD27-BC77EE6424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529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A75FB-7BA0-4662-BD27-BC77EE64243E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A75FB-7BA0-4662-BD27-BC77EE64243E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A75FB-7BA0-4662-BD27-BC77EE64243E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A75FB-7BA0-4662-BD27-BC77EE64243E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A75FB-7BA0-4662-BD27-BC77EE64243E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A75FB-7BA0-4662-BD27-BC77EE64243E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A75FB-7BA0-4662-BD27-BC77EE64243E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A75FB-7BA0-4662-BD27-BC77EE64243E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A75FB-7BA0-4662-BD27-BC77EE64243E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A75FB-7BA0-4662-BD27-BC77EE64243E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A75FB-7BA0-4662-BD27-BC77EE64243E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A75FB-7BA0-4662-BD27-BC77EE64243E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A75FB-7BA0-4662-BD27-BC77EE64243E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A75FB-7BA0-4662-BD27-BC77EE64243E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A75FB-7BA0-4662-BD27-BC77EE64243E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A75FB-7BA0-4662-BD27-BC77EE64243E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A75FB-7BA0-4662-BD27-BC77EE64243E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A75FB-7BA0-4662-BD27-BC77EE64243E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A75FB-7BA0-4662-BD27-BC77EE64243E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A75FB-7BA0-4662-BD27-BC77EE64243E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A75FB-7BA0-4662-BD27-BC77EE64243E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A75FB-7BA0-4662-BD27-BC77EE64243E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A75FB-7BA0-4662-BD27-BC77EE64243E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A75FB-7BA0-4662-BD27-BC77EE64243E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A75FB-7BA0-4662-BD27-BC77EE64243E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FA094-4515-4D8B-BC89-E673A1EA544C}" type="datetimeFigureOut">
              <a:rPr lang="ko-KR" altLang="en-US" smtClean="0"/>
              <a:pPr/>
              <a:t>2018-12-16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4DDB2-9F4C-42BA-AFD0-12352366C7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FA094-4515-4D8B-BC89-E673A1EA544C}" type="datetimeFigureOut">
              <a:rPr lang="ko-KR" altLang="en-US" smtClean="0"/>
              <a:pPr/>
              <a:t>2018-12-16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4DDB2-9F4C-42BA-AFD0-12352366C7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FA094-4515-4D8B-BC89-E673A1EA544C}" type="datetimeFigureOut">
              <a:rPr lang="ko-KR" altLang="en-US" smtClean="0"/>
              <a:pPr/>
              <a:t>2018-12-16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4DDB2-9F4C-42BA-AFD0-12352366C7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FA094-4515-4D8B-BC89-E673A1EA544C}" type="datetimeFigureOut">
              <a:rPr lang="ko-KR" altLang="en-US" smtClean="0"/>
              <a:pPr/>
              <a:t>2018-12-16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4DDB2-9F4C-42BA-AFD0-12352366C7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FA094-4515-4D8B-BC89-E673A1EA544C}" type="datetimeFigureOut">
              <a:rPr lang="ko-KR" altLang="en-US" smtClean="0"/>
              <a:pPr/>
              <a:t>2018-12-16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4DDB2-9F4C-42BA-AFD0-12352366C7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FA094-4515-4D8B-BC89-E673A1EA544C}" type="datetimeFigureOut">
              <a:rPr lang="ko-KR" altLang="en-US" smtClean="0"/>
              <a:pPr/>
              <a:t>2018-12-16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4DDB2-9F4C-42BA-AFD0-12352366C7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FA094-4515-4D8B-BC89-E673A1EA544C}" type="datetimeFigureOut">
              <a:rPr lang="ko-KR" altLang="en-US" smtClean="0"/>
              <a:pPr/>
              <a:t>2018-12-16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4DDB2-9F4C-42BA-AFD0-12352366C7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FA094-4515-4D8B-BC89-E673A1EA544C}" type="datetimeFigureOut">
              <a:rPr lang="ko-KR" altLang="en-US" smtClean="0"/>
              <a:pPr/>
              <a:t>2018-12-16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4DDB2-9F4C-42BA-AFD0-12352366C7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FA094-4515-4D8B-BC89-E673A1EA544C}" type="datetimeFigureOut">
              <a:rPr lang="ko-KR" altLang="en-US" smtClean="0"/>
              <a:pPr/>
              <a:t>2018-12-16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4DDB2-9F4C-42BA-AFD0-12352366C7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FA094-4515-4D8B-BC89-E673A1EA544C}" type="datetimeFigureOut">
              <a:rPr lang="ko-KR" altLang="en-US" smtClean="0"/>
              <a:pPr/>
              <a:t>2018-12-16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4DDB2-9F4C-42BA-AFD0-12352366C7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FA094-4515-4D8B-BC89-E673A1EA544C}" type="datetimeFigureOut">
              <a:rPr lang="ko-KR" altLang="en-US" smtClean="0"/>
              <a:pPr/>
              <a:t>2018-12-16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4DDB2-9F4C-42BA-AFD0-12352366C7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FA094-4515-4D8B-BC89-E673A1EA544C}" type="datetimeFigureOut">
              <a:rPr lang="ko-KR" altLang="en-US" smtClean="0"/>
              <a:pPr/>
              <a:t>2018-12-16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4DDB2-9F4C-42BA-AFD0-12352366C7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그룹 53"/>
          <p:cNvGrpSpPr/>
          <p:nvPr/>
        </p:nvGrpSpPr>
        <p:grpSpPr>
          <a:xfrm rot="10800000">
            <a:off x="6750910" y="3717032"/>
            <a:ext cx="2393090" cy="3140968"/>
            <a:chOff x="0" y="0"/>
            <a:chExt cx="2525996" cy="3315409"/>
          </a:xfrm>
        </p:grpSpPr>
        <p:sp>
          <p:nvSpPr>
            <p:cNvPr id="22" name="직사각형 21"/>
            <p:cNvSpPr/>
            <p:nvPr/>
          </p:nvSpPr>
          <p:spPr>
            <a:xfrm>
              <a:off x="631499" y="476671"/>
              <a:ext cx="631499" cy="473123"/>
            </a:xfrm>
            <a:prstGeom prst="rect">
              <a:avLst/>
            </a:prstGeom>
            <a:solidFill>
              <a:srgbClr val="D6E2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1262998" y="949794"/>
              <a:ext cx="631499" cy="473123"/>
            </a:xfrm>
            <a:prstGeom prst="rect">
              <a:avLst/>
            </a:prstGeom>
            <a:solidFill>
              <a:srgbClr val="BDD2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1894497" y="1422917"/>
              <a:ext cx="631499" cy="473123"/>
            </a:xfrm>
            <a:prstGeom prst="rect">
              <a:avLst/>
            </a:prstGeom>
            <a:solidFill>
              <a:srgbClr val="95B7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1262998" y="1896040"/>
              <a:ext cx="607990" cy="455992"/>
            </a:xfrm>
            <a:prstGeom prst="rect">
              <a:avLst/>
            </a:prstGeom>
            <a:solidFill>
              <a:srgbClr val="6077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631499" y="2369163"/>
              <a:ext cx="631499" cy="473123"/>
            </a:xfrm>
            <a:prstGeom prst="rect">
              <a:avLst/>
            </a:prstGeom>
            <a:solidFill>
              <a:srgbClr val="3947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0" y="0"/>
              <a:ext cx="631499" cy="473123"/>
            </a:xfrm>
            <a:prstGeom prst="rect">
              <a:avLst/>
            </a:prstGeom>
            <a:solidFill>
              <a:srgbClr val="ECF2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0" y="2842286"/>
              <a:ext cx="631499" cy="473123"/>
            </a:xfrm>
            <a:prstGeom prst="rect">
              <a:avLst/>
            </a:prstGeom>
            <a:solidFill>
              <a:srgbClr val="2832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</p:grpSp>
      <p:grpSp>
        <p:nvGrpSpPr>
          <p:cNvPr id="72" name="그룹 71"/>
          <p:cNvGrpSpPr/>
          <p:nvPr/>
        </p:nvGrpSpPr>
        <p:grpSpPr>
          <a:xfrm>
            <a:off x="107504" y="2571726"/>
            <a:ext cx="7563080" cy="4169642"/>
            <a:chOff x="107504" y="2564904"/>
            <a:chExt cx="7563080" cy="4169642"/>
          </a:xfrm>
        </p:grpSpPr>
        <p:sp>
          <p:nvSpPr>
            <p:cNvPr id="40" name="TextBox 39"/>
            <p:cNvSpPr txBox="1"/>
            <p:nvPr/>
          </p:nvSpPr>
          <p:spPr>
            <a:xfrm>
              <a:off x="1431375" y="2564904"/>
              <a:ext cx="6239209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6000" b="1" spc="-450" dirty="0" smtClean="0">
                  <a:gradFill flip="none" rotWithShape="1">
                    <a:gsLst>
                      <a:gs pos="0">
                        <a:srgbClr val="DDEBCF"/>
                      </a:gs>
                      <a:gs pos="50000">
                        <a:srgbClr val="9CB86E"/>
                      </a:gs>
                      <a:gs pos="100000">
                        <a:srgbClr val="156B13"/>
                      </a:gs>
                    </a:gsLst>
                    <a:lin ang="10800000" scaled="0"/>
                    <a:tileRect/>
                  </a:gradFill>
                  <a:latin typeface="나눔스퀘어OTF Bold" pitchFamily="34" charset="-127"/>
                  <a:ea typeface="나눔스퀘어OTF Bold" pitchFamily="34" charset="-127"/>
                </a:rPr>
                <a:t>웹 어플리케이션 보안</a:t>
              </a:r>
              <a:endParaRPr lang="en-US" altLang="ko-KR" sz="6000" b="1" spc="-450" dirty="0" smtClean="0">
                <a:gradFill flip="none" rotWithShape="1"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10800000" scaled="0"/>
                  <a:tileRect/>
                </a:gradFill>
                <a:latin typeface="나눔스퀘어OTF Bold" pitchFamily="34" charset="-127"/>
                <a:ea typeface="나눔스퀘어OTF Bold" pitchFamily="34" charset="-127"/>
              </a:endParaRPr>
            </a:p>
            <a:p>
              <a:pPr algn="ctr"/>
              <a:r>
                <a:rPr lang="en-US" altLang="ko-KR" sz="4800" b="1" spc="-450" dirty="0" smtClean="0">
                  <a:gradFill flip="none" rotWithShape="1">
                    <a:gsLst>
                      <a:gs pos="0">
                        <a:srgbClr val="DDEBCF"/>
                      </a:gs>
                      <a:gs pos="50000">
                        <a:srgbClr val="9CB86E"/>
                      </a:gs>
                      <a:gs pos="100000">
                        <a:srgbClr val="156B13"/>
                      </a:gs>
                    </a:gsLst>
                    <a:lin ang="10800000" scaled="0"/>
                    <a:tileRect/>
                  </a:gradFill>
                  <a:latin typeface="나눔스퀘어OTF Bold" pitchFamily="34" charset="-127"/>
                  <a:ea typeface="나눔스퀘어OTF Bold" pitchFamily="34" charset="-127"/>
                </a:rPr>
                <a:t>Product </a:t>
              </a:r>
              <a:r>
                <a:rPr lang="en-US" altLang="ko-KR" sz="4800" b="1" spc="-450" dirty="0" smtClean="0">
                  <a:gradFill flip="none" rotWithShape="1">
                    <a:gsLst>
                      <a:gs pos="0">
                        <a:srgbClr val="DDEBCF"/>
                      </a:gs>
                      <a:gs pos="50000">
                        <a:srgbClr val="9CB86E"/>
                      </a:gs>
                      <a:gs pos="100000">
                        <a:srgbClr val="156B13"/>
                      </a:gs>
                    </a:gsLst>
                    <a:lin ang="10800000" scaled="0"/>
                    <a:tileRect/>
                  </a:gradFill>
                  <a:latin typeface="나눔스퀘어OTF Bold" pitchFamily="34" charset="-127"/>
                  <a:ea typeface="나눔스퀘어OTF Bold" pitchFamily="34" charset="-127"/>
                </a:rPr>
                <a:t>registration</a:t>
              </a:r>
              <a:endParaRPr lang="ko-KR" altLang="en-US" sz="4800" b="1" spc="-450" dirty="0">
                <a:gradFill flip="none" rotWithShape="1"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10800000" scaled="0"/>
                  <a:tileRect/>
                </a:gradFill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07504" y="6272881"/>
              <a:ext cx="25266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400" spc="-50" dirty="0" smtClean="0">
                  <a:solidFill>
                    <a:srgbClr val="283214">
                      <a:alpha val="94000"/>
                    </a:srgbClr>
                  </a:solidFill>
                  <a:latin typeface="나눔스퀘어OTF Bold" pitchFamily="34" charset="-127"/>
                  <a:ea typeface="나눔스퀘어OTF Bold" pitchFamily="34" charset="-127"/>
                </a:rPr>
                <a:t>91613624 </a:t>
              </a:r>
              <a:r>
                <a:rPr lang="ko-KR" altLang="en-US" sz="2400" spc="-50" dirty="0" smtClean="0">
                  <a:solidFill>
                    <a:srgbClr val="283214">
                      <a:alpha val="94000"/>
                    </a:srgbClr>
                  </a:solidFill>
                  <a:latin typeface="나눔스퀘어OTF Bold" pitchFamily="34" charset="-127"/>
                  <a:ea typeface="나눔스퀘어OTF Bold" pitchFamily="34" charset="-127"/>
                </a:rPr>
                <a:t>김민경</a:t>
              </a:r>
            </a:p>
          </p:txBody>
        </p:sp>
      </p:grpSp>
      <p:grpSp>
        <p:nvGrpSpPr>
          <p:cNvPr id="64" name="그룹 63"/>
          <p:cNvGrpSpPr/>
          <p:nvPr/>
        </p:nvGrpSpPr>
        <p:grpSpPr>
          <a:xfrm>
            <a:off x="0" y="0"/>
            <a:ext cx="2393090" cy="3140968"/>
            <a:chOff x="0" y="0"/>
            <a:chExt cx="2525996" cy="3315409"/>
          </a:xfrm>
        </p:grpSpPr>
        <p:sp>
          <p:nvSpPr>
            <p:cNvPr id="65" name="직사각형 64"/>
            <p:cNvSpPr/>
            <p:nvPr/>
          </p:nvSpPr>
          <p:spPr>
            <a:xfrm>
              <a:off x="631499" y="476671"/>
              <a:ext cx="631499" cy="473123"/>
            </a:xfrm>
            <a:prstGeom prst="rect">
              <a:avLst/>
            </a:prstGeom>
            <a:solidFill>
              <a:srgbClr val="D6E2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66" name="직사각형 65"/>
            <p:cNvSpPr/>
            <p:nvPr/>
          </p:nvSpPr>
          <p:spPr>
            <a:xfrm>
              <a:off x="1262998" y="949794"/>
              <a:ext cx="631499" cy="473123"/>
            </a:xfrm>
            <a:prstGeom prst="rect">
              <a:avLst/>
            </a:prstGeom>
            <a:solidFill>
              <a:srgbClr val="BDD2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67" name="직사각형 66"/>
            <p:cNvSpPr/>
            <p:nvPr/>
          </p:nvSpPr>
          <p:spPr>
            <a:xfrm>
              <a:off x="1894497" y="1422917"/>
              <a:ext cx="631499" cy="473123"/>
            </a:xfrm>
            <a:prstGeom prst="rect">
              <a:avLst/>
            </a:prstGeom>
            <a:solidFill>
              <a:srgbClr val="95B7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68" name="직사각형 67"/>
            <p:cNvSpPr/>
            <p:nvPr/>
          </p:nvSpPr>
          <p:spPr>
            <a:xfrm>
              <a:off x="1262998" y="1896040"/>
              <a:ext cx="607990" cy="455992"/>
            </a:xfrm>
            <a:prstGeom prst="rect">
              <a:avLst/>
            </a:prstGeom>
            <a:solidFill>
              <a:srgbClr val="6077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69" name="직사각형 68"/>
            <p:cNvSpPr/>
            <p:nvPr/>
          </p:nvSpPr>
          <p:spPr>
            <a:xfrm>
              <a:off x="631499" y="2369163"/>
              <a:ext cx="631499" cy="473123"/>
            </a:xfrm>
            <a:prstGeom prst="rect">
              <a:avLst/>
            </a:prstGeom>
            <a:solidFill>
              <a:srgbClr val="3947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70" name="직사각형 69"/>
            <p:cNvSpPr/>
            <p:nvPr/>
          </p:nvSpPr>
          <p:spPr>
            <a:xfrm>
              <a:off x="0" y="0"/>
              <a:ext cx="631499" cy="473123"/>
            </a:xfrm>
            <a:prstGeom prst="rect">
              <a:avLst/>
            </a:prstGeom>
            <a:solidFill>
              <a:srgbClr val="ECF2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71" name="직사각형 70"/>
            <p:cNvSpPr/>
            <p:nvPr/>
          </p:nvSpPr>
          <p:spPr>
            <a:xfrm>
              <a:off x="0" y="2842286"/>
              <a:ext cx="631499" cy="473123"/>
            </a:xfrm>
            <a:prstGeom prst="rect">
              <a:avLst/>
            </a:prstGeom>
            <a:solidFill>
              <a:srgbClr val="2832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53"/>
          <p:cNvGrpSpPr/>
          <p:nvPr/>
        </p:nvGrpSpPr>
        <p:grpSpPr>
          <a:xfrm rot="10800000">
            <a:off x="6750910" y="3717032"/>
            <a:ext cx="2393090" cy="3140968"/>
            <a:chOff x="0" y="0"/>
            <a:chExt cx="2525996" cy="3315409"/>
          </a:xfrm>
        </p:grpSpPr>
        <p:sp>
          <p:nvSpPr>
            <p:cNvPr id="22" name="직사각형 21"/>
            <p:cNvSpPr/>
            <p:nvPr/>
          </p:nvSpPr>
          <p:spPr>
            <a:xfrm>
              <a:off x="631499" y="476671"/>
              <a:ext cx="631499" cy="473123"/>
            </a:xfrm>
            <a:prstGeom prst="rect">
              <a:avLst/>
            </a:prstGeom>
            <a:solidFill>
              <a:srgbClr val="D6E2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1262998" y="949794"/>
              <a:ext cx="631499" cy="473123"/>
            </a:xfrm>
            <a:prstGeom prst="rect">
              <a:avLst/>
            </a:prstGeom>
            <a:solidFill>
              <a:srgbClr val="BDD2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1894497" y="1422917"/>
              <a:ext cx="631499" cy="473123"/>
            </a:xfrm>
            <a:prstGeom prst="rect">
              <a:avLst/>
            </a:prstGeom>
            <a:solidFill>
              <a:srgbClr val="95B7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1262998" y="1896040"/>
              <a:ext cx="607990" cy="455992"/>
            </a:xfrm>
            <a:prstGeom prst="rect">
              <a:avLst/>
            </a:prstGeom>
            <a:solidFill>
              <a:srgbClr val="6077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631499" y="2369163"/>
              <a:ext cx="631499" cy="473123"/>
            </a:xfrm>
            <a:prstGeom prst="rect">
              <a:avLst/>
            </a:prstGeom>
            <a:solidFill>
              <a:srgbClr val="3947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0" y="0"/>
              <a:ext cx="631499" cy="473123"/>
            </a:xfrm>
            <a:prstGeom prst="rect">
              <a:avLst/>
            </a:prstGeom>
            <a:solidFill>
              <a:srgbClr val="ECF2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0" y="2842286"/>
              <a:ext cx="631499" cy="473123"/>
            </a:xfrm>
            <a:prstGeom prst="rect">
              <a:avLst/>
            </a:prstGeom>
            <a:solidFill>
              <a:srgbClr val="2832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60" y="1511072"/>
            <a:ext cx="7983180" cy="245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567924" y="4260389"/>
            <a:ext cx="3644036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dirty="0" smtClean="0">
                <a:latin typeface="나눔스퀘어OTF Bold" pitchFamily="34" charset="-127"/>
                <a:ea typeface="나눔스퀘어OTF Bold" pitchFamily="34" charset="-127"/>
              </a:rPr>
              <a:t>DB</a:t>
            </a:r>
            <a:r>
              <a:rPr lang="ko-KR" altLang="en-US" dirty="0" smtClean="0">
                <a:latin typeface="나눔스퀘어OTF Bold" pitchFamily="34" charset="-127"/>
                <a:ea typeface="나눔스퀘어OTF Bold" pitchFamily="34" charset="-127"/>
              </a:rPr>
              <a:t>의 </a:t>
            </a:r>
            <a:r>
              <a:rPr lang="en-US" altLang="ko-KR" dirty="0" smtClean="0">
                <a:latin typeface="나눔스퀘어OTF Bold" pitchFamily="34" charset="-127"/>
                <a:ea typeface="나눔스퀘어OTF Bold" pitchFamily="34" charset="-127"/>
              </a:rPr>
              <a:t>users</a:t>
            </a:r>
            <a:r>
              <a:rPr lang="ko-KR" altLang="en-US" dirty="0" smtClean="0">
                <a:latin typeface="나눔스퀘어OTF Bold" pitchFamily="34" charset="-127"/>
                <a:ea typeface="나눔스퀘어OTF Bold" pitchFamily="34" charset="-127"/>
              </a:rPr>
              <a:t>에 회원정보가 저장</a:t>
            </a:r>
            <a:endParaRPr lang="en-US" altLang="ko-KR" dirty="0" smtClean="0">
              <a:latin typeface="나눔스퀘어OTF Bold" pitchFamily="34" charset="-127"/>
              <a:ea typeface="나눔스퀘어OTF Bold" pitchFamily="34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dirty="0" smtClean="0">
                <a:latin typeface="나눔스퀘어OTF Bold" pitchFamily="34" charset="-127"/>
                <a:ea typeface="나눔스퀘어OTF Bold" pitchFamily="34" charset="-127"/>
              </a:rPr>
              <a:t>패스워드는 해시 값으로 저장</a:t>
            </a:r>
            <a:endParaRPr lang="ko-KR" altLang="en-US" dirty="0">
              <a:latin typeface="나눔스퀘어OTF Bold" pitchFamily="34" charset="-127"/>
              <a:ea typeface="나눔스퀘어OTF Bold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552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53"/>
          <p:cNvGrpSpPr/>
          <p:nvPr/>
        </p:nvGrpSpPr>
        <p:grpSpPr>
          <a:xfrm rot="10800000">
            <a:off x="6750910" y="3717032"/>
            <a:ext cx="2393090" cy="3140968"/>
            <a:chOff x="0" y="0"/>
            <a:chExt cx="2525996" cy="3315409"/>
          </a:xfrm>
        </p:grpSpPr>
        <p:sp>
          <p:nvSpPr>
            <p:cNvPr id="22" name="직사각형 21"/>
            <p:cNvSpPr/>
            <p:nvPr/>
          </p:nvSpPr>
          <p:spPr>
            <a:xfrm>
              <a:off x="631499" y="476671"/>
              <a:ext cx="631499" cy="473123"/>
            </a:xfrm>
            <a:prstGeom prst="rect">
              <a:avLst/>
            </a:prstGeom>
            <a:solidFill>
              <a:srgbClr val="D6E2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1262998" y="949794"/>
              <a:ext cx="631499" cy="473123"/>
            </a:xfrm>
            <a:prstGeom prst="rect">
              <a:avLst/>
            </a:prstGeom>
            <a:solidFill>
              <a:srgbClr val="BDD2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1894497" y="1422917"/>
              <a:ext cx="631499" cy="473123"/>
            </a:xfrm>
            <a:prstGeom prst="rect">
              <a:avLst/>
            </a:prstGeom>
            <a:solidFill>
              <a:srgbClr val="95B7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1262998" y="1896040"/>
              <a:ext cx="607990" cy="455992"/>
            </a:xfrm>
            <a:prstGeom prst="rect">
              <a:avLst/>
            </a:prstGeom>
            <a:solidFill>
              <a:srgbClr val="6077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631499" y="2369163"/>
              <a:ext cx="631499" cy="473123"/>
            </a:xfrm>
            <a:prstGeom prst="rect">
              <a:avLst/>
            </a:prstGeom>
            <a:solidFill>
              <a:srgbClr val="3947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0" y="0"/>
              <a:ext cx="631499" cy="473123"/>
            </a:xfrm>
            <a:prstGeom prst="rect">
              <a:avLst/>
            </a:prstGeom>
            <a:solidFill>
              <a:srgbClr val="ECF2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0" y="2842286"/>
              <a:ext cx="631499" cy="473123"/>
            </a:xfrm>
            <a:prstGeom prst="rect">
              <a:avLst/>
            </a:prstGeom>
            <a:solidFill>
              <a:srgbClr val="2832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32" y="1315616"/>
            <a:ext cx="282892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5460488" y="1174901"/>
            <a:ext cx="3384376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dirty="0" smtClean="0">
                <a:latin typeface="나눔스퀘어OTF Bold" pitchFamily="34" charset="-127"/>
                <a:ea typeface="나눔스퀘어OTF Bold" pitchFamily="34" charset="-127"/>
              </a:rPr>
              <a:t>- </a:t>
            </a:r>
            <a:r>
              <a:rPr lang="ko-KR" altLang="en-US" dirty="0" smtClean="0">
                <a:latin typeface="나눔스퀘어OTF Bold" pitchFamily="34" charset="-127"/>
                <a:ea typeface="나눔스퀘어OTF Bold" pitchFamily="34" charset="-127"/>
              </a:rPr>
              <a:t>다양한 인증정책을 적용해줄 수 있는 패스포트를 추가</a:t>
            </a:r>
            <a:endParaRPr lang="ko-KR" altLang="en-US" dirty="0">
              <a:latin typeface="나눔스퀘어OTF Bold" pitchFamily="34" charset="-127"/>
              <a:ea typeface="나눔스퀘어OTF Bold" pitchFamily="34" charset="-127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32" y="1833443"/>
            <a:ext cx="4843557" cy="483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직사각형 16"/>
          <p:cNvSpPr/>
          <p:nvPr/>
        </p:nvSpPr>
        <p:spPr>
          <a:xfrm>
            <a:off x="5436096" y="2334439"/>
            <a:ext cx="3563888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dirty="0" smtClean="0">
                <a:latin typeface="나눔스퀘어OTF Bold" pitchFamily="34" charset="-127"/>
                <a:ea typeface="나눔스퀘어OTF Bold" pitchFamily="34" charset="-127"/>
              </a:rPr>
              <a:t>JWT</a:t>
            </a:r>
            <a:r>
              <a:rPr lang="ko-KR" altLang="en-US" dirty="0" smtClean="0">
                <a:latin typeface="나눔스퀘어OTF Bold" pitchFamily="34" charset="-127"/>
                <a:ea typeface="나눔스퀘어OTF Bold" pitchFamily="34" charset="-127"/>
              </a:rPr>
              <a:t>인증 방식 대신 </a:t>
            </a:r>
            <a:r>
              <a:rPr lang="en-US" altLang="ko-KR" dirty="0" smtClean="0">
                <a:latin typeface="나눔스퀘어OTF Bold" pitchFamily="34" charset="-127"/>
                <a:ea typeface="나눔스퀘어OTF Bold" pitchFamily="34" charset="-127"/>
              </a:rPr>
              <a:t>RTA</a:t>
            </a:r>
            <a:r>
              <a:rPr lang="ko-KR" altLang="en-US" dirty="0" smtClean="0">
                <a:latin typeface="나눔스퀘어OTF Bold" pitchFamily="34" charset="-127"/>
                <a:ea typeface="나눔스퀘어OTF Bold" pitchFamily="34" charset="-127"/>
              </a:rPr>
              <a:t>방식을 사용</a:t>
            </a:r>
            <a:r>
              <a:rPr lang="en-US" altLang="ko-KR" dirty="0" smtClean="0">
                <a:latin typeface="나눔스퀘어OTF Bold" pitchFamily="34" charset="-127"/>
                <a:ea typeface="나눔스퀘어OTF Bold" pitchFamily="34" charset="-127"/>
              </a:rPr>
              <a:t>. </a:t>
            </a:r>
            <a:r>
              <a:rPr lang="ko-KR" altLang="en-US" dirty="0" smtClean="0">
                <a:latin typeface="나눔스퀘어OTF Bold" pitchFamily="34" charset="-127"/>
                <a:ea typeface="나눔스퀘어OTF Bold" pitchFamily="34" charset="-127"/>
              </a:rPr>
              <a:t>공개토큰</a:t>
            </a:r>
            <a:r>
              <a:rPr lang="en-US" altLang="ko-KR" dirty="0" smtClean="0">
                <a:latin typeface="나눔스퀘어OTF Bold" pitchFamily="34" charset="-127"/>
                <a:ea typeface="나눔스퀘어OTF Bold" pitchFamily="34" charset="-127"/>
              </a:rPr>
              <a:t>, </a:t>
            </a:r>
            <a:r>
              <a:rPr lang="ko-KR" altLang="en-US" dirty="0" smtClean="0">
                <a:latin typeface="나눔스퀘어OTF Bold" pitchFamily="34" charset="-127"/>
                <a:ea typeface="나눔스퀘어OTF Bold" pitchFamily="34" charset="-127"/>
              </a:rPr>
              <a:t>비밀토큰 생성</a:t>
            </a:r>
            <a:endParaRPr lang="ko-KR" altLang="en-US" dirty="0">
              <a:latin typeface="나눔스퀘어OTF Bold" pitchFamily="34" charset="-127"/>
              <a:ea typeface="나눔스퀘어OTF Bold" pitchFamily="34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436096" y="3718773"/>
            <a:ext cx="3563888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dirty="0" smtClean="0">
                <a:latin typeface="나눔스퀘어OTF Bold" pitchFamily="34" charset="-127"/>
                <a:ea typeface="나눔스퀘어OTF Bold" pitchFamily="34" charset="-127"/>
              </a:rPr>
              <a:t>클라이언트에게 공개토큰</a:t>
            </a:r>
            <a:r>
              <a:rPr lang="en-US" altLang="ko-KR" dirty="0" smtClean="0">
                <a:latin typeface="나눔스퀘어OTF Bold" pitchFamily="34" charset="-127"/>
                <a:ea typeface="나눔스퀘어OTF Bold" pitchFamily="34" charset="-127"/>
              </a:rPr>
              <a:t>, </a:t>
            </a:r>
            <a:r>
              <a:rPr lang="ko-KR" altLang="en-US" dirty="0" smtClean="0">
                <a:latin typeface="나눔스퀘어OTF Bold" pitchFamily="34" charset="-127"/>
                <a:ea typeface="나눔스퀘어OTF Bold" pitchFamily="34" charset="-127"/>
              </a:rPr>
              <a:t>비밀토큰</a:t>
            </a:r>
            <a:r>
              <a:rPr lang="en-US" altLang="ko-KR" dirty="0" smtClean="0">
                <a:latin typeface="나눔스퀘어OTF Bold" pitchFamily="34" charset="-127"/>
                <a:ea typeface="나눔스퀘어OTF Bold" pitchFamily="34" charset="-127"/>
              </a:rPr>
              <a:t>, </a:t>
            </a:r>
            <a:r>
              <a:rPr lang="ko-KR" altLang="en-US" dirty="0" smtClean="0">
                <a:latin typeface="나눔스퀘어OTF Bold" pitchFamily="34" charset="-127"/>
                <a:ea typeface="나눔스퀘어OTF Bold" pitchFamily="34" charset="-127"/>
              </a:rPr>
              <a:t>회원정보를 전송</a:t>
            </a:r>
            <a:endParaRPr lang="ko-KR" altLang="en-US" dirty="0">
              <a:latin typeface="나눔스퀘어OTF Bold" pitchFamily="34" charset="-127"/>
              <a:ea typeface="나눔스퀘어OTF Bold" pitchFamily="34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323528" y="836712"/>
            <a:ext cx="122413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dirty="0">
                <a:latin typeface="나눔스퀘어OTF Bold" pitchFamily="34" charset="-127"/>
                <a:ea typeface="나눔스퀘어OTF Bold" pitchFamily="34" charset="-127"/>
              </a:rPr>
              <a:t>#</a:t>
            </a:r>
            <a:r>
              <a:rPr lang="en-US" altLang="ko-KR" dirty="0" smtClean="0">
                <a:latin typeface="나눔스퀘어OTF Bold" pitchFamily="34" charset="-127"/>
                <a:ea typeface="나눔스퀘어OTF Bold" pitchFamily="34" charset="-127"/>
              </a:rPr>
              <a:t> </a:t>
            </a:r>
            <a:r>
              <a:rPr lang="ko-KR" altLang="en-US" dirty="0" smtClean="0">
                <a:latin typeface="나눔스퀘어OTF Bold" pitchFamily="34" charset="-127"/>
                <a:ea typeface="나눔스퀘어OTF Bold" pitchFamily="34" charset="-127"/>
              </a:rPr>
              <a:t>서버 측</a:t>
            </a:r>
            <a:endParaRPr lang="ko-KR" altLang="en-US" dirty="0">
              <a:latin typeface="나눔스퀘어OTF Bold" pitchFamily="34" charset="-127"/>
              <a:ea typeface="나눔스퀘어OTF Bold" pitchFamily="34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58769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b="1" spc="-450" dirty="0" smtClean="0">
                <a:gradFill flip="none" rotWithShape="1"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10800000" scaled="0"/>
                  <a:tileRect/>
                </a:gradFill>
                <a:latin typeface="나눔스퀘어OTF Bold" pitchFamily="34" charset="-127"/>
                <a:ea typeface="나눔스퀘어OTF Bold" pitchFamily="34" charset="-127"/>
              </a:rPr>
              <a:t>Chapter3 : </a:t>
            </a:r>
            <a:r>
              <a:rPr lang="ko-KR" altLang="en-US" sz="4400" b="1" spc="-450" dirty="0" smtClean="0">
                <a:gradFill flip="none" rotWithShape="1"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10800000" scaled="0"/>
                  <a:tileRect/>
                </a:gradFill>
                <a:latin typeface="나눔스퀘어OTF Bold" pitchFamily="34" charset="-127"/>
                <a:ea typeface="나눔스퀘어OTF Bold" pitchFamily="34" charset="-127"/>
              </a:rPr>
              <a:t>로그인</a:t>
            </a:r>
            <a:r>
              <a:rPr lang="en-US" altLang="ko-KR" sz="4400" b="1" spc="-450" dirty="0" smtClean="0">
                <a:gradFill flip="none" rotWithShape="1"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10800000" scaled="0"/>
                  <a:tileRect/>
                </a:gradFill>
                <a:latin typeface="나눔스퀘어OTF Bold" pitchFamily="34" charset="-127"/>
                <a:ea typeface="나눔스퀘어OTF Bold" pitchFamily="34" charset="-127"/>
              </a:rPr>
              <a:t>, </a:t>
            </a:r>
            <a:r>
              <a:rPr lang="ko-KR" altLang="en-US" sz="4400" b="1" spc="-450" dirty="0" smtClean="0">
                <a:gradFill flip="none" rotWithShape="1"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10800000" scaled="0"/>
                  <a:tileRect/>
                </a:gradFill>
                <a:latin typeface="나눔스퀘어OTF Bold" pitchFamily="34" charset="-127"/>
                <a:ea typeface="나눔스퀘어OTF Bold" pitchFamily="34" charset="-127"/>
              </a:rPr>
              <a:t>로그아웃</a:t>
            </a:r>
            <a:endParaRPr lang="ko-KR" altLang="en-US" sz="4400" b="1" spc="-450" dirty="0">
              <a:gradFill flip="none" rotWithShape="1"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10800000" scaled="0"/>
                <a:tileRect/>
              </a:gradFill>
              <a:latin typeface="나눔스퀘어OTF Bold" pitchFamily="34" charset="-127"/>
              <a:ea typeface="나눔스퀘어OTF Bold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6765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53"/>
          <p:cNvGrpSpPr/>
          <p:nvPr/>
        </p:nvGrpSpPr>
        <p:grpSpPr>
          <a:xfrm rot="10800000">
            <a:off x="6750910" y="3717032"/>
            <a:ext cx="2393090" cy="3140968"/>
            <a:chOff x="0" y="0"/>
            <a:chExt cx="2525996" cy="3315409"/>
          </a:xfrm>
        </p:grpSpPr>
        <p:sp>
          <p:nvSpPr>
            <p:cNvPr id="22" name="직사각형 21"/>
            <p:cNvSpPr/>
            <p:nvPr/>
          </p:nvSpPr>
          <p:spPr>
            <a:xfrm>
              <a:off x="631499" y="476671"/>
              <a:ext cx="631499" cy="473123"/>
            </a:xfrm>
            <a:prstGeom prst="rect">
              <a:avLst/>
            </a:prstGeom>
            <a:solidFill>
              <a:srgbClr val="D6E2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1262998" y="949794"/>
              <a:ext cx="631499" cy="473123"/>
            </a:xfrm>
            <a:prstGeom prst="rect">
              <a:avLst/>
            </a:prstGeom>
            <a:solidFill>
              <a:srgbClr val="BDD2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1894497" y="1422917"/>
              <a:ext cx="631499" cy="473123"/>
            </a:xfrm>
            <a:prstGeom prst="rect">
              <a:avLst/>
            </a:prstGeom>
            <a:solidFill>
              <a:srgbClr val="95B7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1262998" y="1896040"/>
              <a:ext cx="607990" cy="455992"/>
            </a:xfrm>
            <a:prstGeom prst="rect">
              <a:avLst/>
            </a:prstGeom>
            <a:solidFill>
              <a:srgbClr val="6077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631499" y="2369163"/>
              <a:ext cx="631499" cy="473123"/>
            </a:xfrm>
            <a:prstGeom prst="rect">
              <a:avLst/>
            </a:prstGeom>
            <a:solidFill>
              <a:srgbClr val="3947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0" y="0"/>
              <a:ext cx="631499" cy="473123"/>
            </a:xfrm>
            <a:prstGeom prst="rect">
              <a:avLst/>
            </a:prstGeom>
            <a:solidFill>
              <a:srgbClr val="ECF2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0" y="2842286"/>
              <a:ext cx="631499" cy="473123"/>
            </a:xfrm>
            <a:prstGeom prst="rect">
              <a:avLst/>
            </a:prstGeom>
            <a:solidFill>
              <a:srgbClr val="2832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45" y="908720"/>
            <a:ext cx="709612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직사각형 13"/>
          <p:cNvSpPr/>
          <p:nvPr/>
        </p:nvSpPr>
        <p:spPr>
          <a:xfrm>
            <a:off x="231744" y="251356"/>
            <a:ext cx="1819975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dirty="0">
                <a:latin typeface="나눔스퀘어OTF Bold" pitchFamily="34" charset="-127"/>
                <a:ea typeface="나눔스퀘어OTF Bold" pitchFamily="34" charset="-127"/>
              </a:rPr>
              <a:t>#</a:t>
            </a:r>
            <a:r>
              <a:rPr lang="en-US" altLang="ko-KR" dirty="0" smtClean="0">
                <a:latin typeface="나눔스퀘어OTF Bold" pitchFamily="34" charset="-127"/>
                <a:ea typeface="나눔스퀘어OTF Bold" pitchFamily="34" charset="-127"/>
              </a:rPr>
              <a:t> </a:t>
            </a:r>
            <a:r>
              <a:rPr lang="ko-KR" altLang="en-US" dirty="0" smtClean="0">
                <a:latin typeface="나눔스퀘어OTF Bold" pitchFamily="34" charset="-127"/>
                <a:ea typeface="나눔스퀘어OTF Bold" pitchFamily="34" charset="-127"/>
              </a:rPr>
              <a:t>클라이언트 측</a:t>
            </a:r>
            <a:endParaRPr lang="ko-KR" altLang="en-US" dirty="0">
              <a:latin typeface="나눔스퀘어OTF Bold" pitchFamily="34" charset="-127"/>
              <a:ea typeface="나눔스퀘어OTF Bold" pitchFamily="34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4932040" y="1894245"/>
            <a:ext cx="2382618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dirty="0" smtClean="0">
                <a:latin typeface="나눔스퀘어OTF Bold" pitchFamily="34" charset="-127"/>
                <a:ea typeface="나눔스퀘어OTF Bold" pitchFamily="34" charset="-127"/>
              </a:rPr>
              <a:t>- </a:t>
            </a:r>
            <a:r>
              <a:rPr lang="ko-KR" altLang="en-US" dirty="0" smtClean="0">
                <a:latin typeface="나눔스퀘어OTF Bold" pitchFamily="34" charset="-127"/>
                <a:ea typeface="나눔스퀘어OTF Bold" pitchFamily="34" charset="-127"/>
              </a:rPr>
              <a:t>수신된 데이터를 저장</a:t>
            </a:r>
            <a:endParaRPr lang="ko-KR" altLang="en-US" dirty="0">
              <a:latin typeface="나눔스퀘어OTF Bold" pitchFamily="34" charset="-127"/>
              <a:ea typeface="나눔스퀘어OTF Bold" pitchFamily="34" charset="-127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45" y="4427066"/>
            <a:ext cx="47815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직사각형 15"/>
          <p:cNvSpPr/>
          <p:nvPr/>
        </p:nvSpPr>
        <p:spPr>
          <a:xfrm>
            <a:off x="5141710" y="4423817"/>
            <a:ext cx="2382618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dirty="0" smtClean="0">
                <a:latin typeface="나눔스퀘어OTF Bold" pitchFamily="34" charset="-127"/>
                <a:ea typeface="나눔스퀘어OTF Bold" pitchFamily="34" charset="-127"/>
              </a:rPr>
              <a:t>- </a:t>
            </a:r>
            <a:r>
              <a:rPr lang="ko-KR" altLang="en-US" dirty="0" smtClean="0">
                <a:latin typeface="나눔스퀘어OTF Bold" pitchFamily="34" charset="-127"/>
                <a:ea typeface="나눔스퀘어OTF Bold" pitchFamily="34" charset="-127"/>
              </a:rPr>
              <a:t>토큰들과 회원정보를 </a:t>
            </a:r>
            <a:r>
              <a:rPr lang="en-US" altLang="ko-KR" dirty="0" err="1" smtClean="0">
                <a:latin typeface="나눔스퀘어OTF Bold" pitchFamily="34" charset="-127"/>
                <a:ea typeface="나눔스퀘어OTF Bold" pitchFamily="34" charset="-127"/>
              </a:rPr>
              <a:t>LocalStorage</a:t>
            </a:r>
            <a:r>
              <a:rPr lang="ko-KR" altLang="en-US" dirty="0" smtClean="0">
                <a:latin typeface="나눔스퀘어OTF Bold" pitchFamily="34" charset="-127"/>
                <a:ea typeface="나눔스퀘어OTF Bold" pitchFamily="34" charset="-127"/>
              </a:rPr>
              <a:t>에 저장</a:t>
            </a:r>
            <a:endParaRPr lang="ko-KR" altLang="en-US" dirty="0">
              <a:latin typeface="나눔스퀘어OTF Bold" pitchFamily="34" charset="-127"/>
              <a:ea typeface="나눔스퀘어OTF Bold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4065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53"/>
          <p:cNvGrpSpPr/>
          <p:nvPr/>
        </p:nvGrpSpPr>
        <p:grpSpPr>
          <a:xfrm rot="10800000">
            <a:off x="6750910" y="3717032"/>
            <a:ext cx="2393090" cy="3140968"/>
            <a:chOff x="0" y="0"/>
            <a:chExt cx="2525996" cy="3315409"/>
          </a:xfrm>
        </p:grpSpPr>
        <p:sp>
          <p:nvSpPr>
            <p:cNvPr id="22" name="직사각형 21"/>
            <p:cNvSpPr/>
            <p:nvPr/>
          </p:nvSpPr>
          <p:spPr>
            <a:xfrm>
              <a:off x="631499" y="476671"/>
              <a:ext cx="631499" cy="473123"/>
            </a:xfrm>
            <a:prstGeom prst="rect">
              <a:avLst/>
            </a:prstGeom>
            <a:solidFill>
              <a:srgbClr val="D6E2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1262998" y="949794"/>
              <a:ext cx="631499" cy="473123"/>
            </a:xfrm>
            <a:prstGeom prst="rect">
              <a:avLst/>
            </a:prstGeom>
            <a:solidFill>
              <a:srgbClr val="BDD2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1894497" y="1422917"/>
              <a:ext cx="631499" cy="473123"/>
            </a:xfrm>
            <a:prstGeom prst="rect">
              <a:avLst/>
            </a:prstGeom>
            <a:solidFill>
              <a:srgbClr val="95B7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1262998" y="1896040"/>
              <a:ext cx="607990" cy="455992"/>
            </a:xfrm>
            <a:prstGeom prst="rect">
              <a:avLst/>
            </a:prstGeom>
            <a:solidFill>
              <a:srgbClr val="6077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631499" y="2369163"/>
              <a:ext cx="631499" cy="473123"/>
            </a:xfrm>
            <a:prstGeom prst="rect">
              <a:avLst/>
            </a:prstGeom>
            <a:solidFill>
              <a:srgbClr val="3947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0" y="0"/>
              <a:ext cx="631499" cy="473123"/>
            </a:xfrm>
            <a:prstGeom prst="rect">
              <a:avLst/>
            </a:prstGeom>
            <a:solidFill>
              <a:srgbClr val="ECF2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0" y="2842286"/>
              <a:ext cx="631499" cy="473123"/>
            </a:xfrm>
            <a:prstGeom prst="rect">
              <a:avLst/>
            </a:prstGeom>
            <a:solidFill>
              <a:srgbClr val="2832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49985"/>
            <a:ext cx="46672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459450"/>
            <a:ext cx="22955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169782"/>
            <a:ext cx="35528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직사각형 18"/>
          <p:cNvSpPr/>
          <p:nvPr/>
        </p:nvSpPr>
        <p:spPr>
          <a:xfrm>
            <a:off x="231744" y="251356"/>
            <a:ext cx="1819975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dirty="0">
                <a:latin typeface="나눔스퀘어OTF Bold" pitchFamily="34" charset="-127"/>
                <a:ea typeface="나눔스퀘어OTF Bold" pitchFamily="34" charset="-127"/>
              </a:rPr>
              <a:t>#</a:t>
            </a:r>
            <a:r>
              <a:rPr lang="en-US" altLang="ko-KR" dirty="0" smtClean="0">
                <a:latin typeface="나눔스퀘어OTF Bold" pitchFamily="34" charset="-127"/>
                <a:ea typeface="나눔스퀘어OTF Bold" pitchFamily="34" charset="-127"/>
              </a:rPr>
              <a:t> </a:t>
            </a:r>
            <a:r>
              <a:rPr lang="ko-KR" altLang="en-US" dirty="0" smtClean="0">
                <a:latin typeface="나눔스퀘어OTF Bold" pitchFamily="34" charset="-127"/>
                <a:ea typeface="나눔스퀘어OTF Bold" pitchFamily="34" charset="-127"/>
              </a:rPr>
              <a:t>클라이언트 측</a:t>
            </a:r>
            <a:endParaRPr lang="ko-KR" altLang="en-US" dirty="0">
              <a:latin typeface="나눔스퀘어OTF Bold" pitchFamily="34" charset="-127"/>
              <a:ea typeface="나눔스퀘어OTF Bold" pitchFamily="34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467545" y="980728"/>
            <a:ext cx="3312368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dirty="0" smtClean="0">
                <a:latin typeface="나눔스퀘어OTF Bold" pitchFamily="34" charset="-127"/>
                <a:ea typeface="나눔스퀘어OTF Bold" pitchFamily="34" charset="-127"/>
              </a:rPr>
              <a:t>- </a:t>
            </a:r>
            <a:r>
              <a:rPr lang="ko-KR" altLang="en-US" dirty="0" err="1" smtClean="0">
                <a:latin typeface="나눔스퀘어OTF Bold" pitchFamily="34" charset="-127"/>
                <a:ea typeface="나눔스퀘어OTF Bold" pitchFamily="34" charset="-127"/>
              </a:rPr>
              <a:t>난수화</a:t>
            </a:r>
            <a:r>
              <a:rPr lang="ko-KR" altLang="en-US" dirty="0" smtClean="0">
                <a:latin typeface="나눔스퀘어OTF Bold" pitchFamily="34" charset="-127"/>
                <a:ea typeface="나눔스퀘어OTF Bold" pitchFamily="34" charset="-127"/>
              </a:rPr>
              <a:t> 토큰 인증 관련 함수들</a:t>
            </a:r>
            <a:endParaRPr lang="ko-KR" altLang="en-US" dirty="0">
              <a:latin typeface="나눔스퀘어OTF Bold" pitchFamily="34" charset="-127"/>
              <a:ea typeface="나눔스퀘어OTF Bold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7726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53"/>
          <p:cNvGrpSpPr/>
          <p:nvPr/>
        </p:nvGrpSpPr>
        <p:grpSpPr>
          <a:xfrm rot="10800000">
            <a:off x="6750910" y="3717032"/>
            <a:ext cx="2393090" cy="3140968"/>
            <a:chOff x="0" y="0"/>
            <a:chExt cx="2525996" cy="3315409"/>
          </a:xfrm>
        </p:grpSpPr>
        <p:sp>
          <p:nvSpPr>
            <p:cNvPr id="22" name="직사각형 21"/>
            <p:cNvSpPr/>
            <p:nvPr/>
          </p:nvSpPr>
          <p:spPr>
            <a:xfrm>
              <a:off x="631499" y="476671"/>
              <a:ext cx="631499" cy="473123"/>
            </a:xfrm>
            <a:prstGeom prst="rect">
              <a:avLst/>
            </a:prstGeom>
            <a:solidFill>
              <a:srgbClr val="D6E2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1262998" y="949794"/>
              <a:ext cx="631499" cy="473123"/>
            </a:xfrm>
            <a:prstGeom prst="rect">
              <a:avLst/>
            </a:prstGeom>
            <a:solidFill>
              <a:srgbClr val="BDD2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1894497" y="1422917"/>
              <a:ext cx="631499" cy="473123"/>
            </a:xfrm>
            <a:prstGeom prst="rect">
              <a:avLst/>
            </a:prstGeom>
            <a:solidFill>
              <a:srgbClr val="95B7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1262998" y="1896040"/>
              <a:ext cx="607990" cy="455992"/>
            </a:xfrm>
            <a:prstGeom prst="rect">
              <a:avLst/>
            </a:prstGeom>
            <a:solidFill>
              <a:srgbClr val="6077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631499" y="2369163"/>
              <a:ext cx="631499" cy="473123"/>
            </a:xfrm>
            <a:prstGeom prst="rect">
              <a:avLst/>
            </a:prstGeom>
            <a:solidFill>
              <a:srgbClr val="3947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0" y="0"/>
              <a:ext cx="631499" cy="473123"/>
            </a:xfrm>
            <a:prstGeom prst="rect">
              <a:avLst/>
            </a:prstGeom>
            <a:solidFill>
              <a:srgbClr val="ECF2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0" y="2842286"/>
              <a:ext cx="631499" cy="473123"/>
            </a:xfrm>
            <a:prstGeom prst="rect">
              <a:avLst/>
            </a:prstGeom>
            <a:solidFill>
              <a:srgbClr val="2832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06" y="2350765"/>
            <a:ext cx="7555178" cy="158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직사각형 15"/>
          <p:cNvSpPr/>
          <p:nvPr/>
        </p:nvSpPr>
        <p:spPr>
          <a:xfrm>
            <a:off x="467545" y="1774701"/>
            <a:ext cx="7191909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dirty="0" smtClean="0">
                <a:latin typeface="나눔스퀘어OTF Bold" pitchFamily="34" charset="-127"/>
                <a:ea typeface="나눔스퀘어OTF Bold" pitchFamily="34" charset="-127"/>
              </a:rPr>
              <a:t>- </a:t>
            </a:r>
            <a:r>
              <a:rPr lang="ko-KR" altLang="en-US" dirty="0" smtClean="0">
                <a:latin typeface="나눔스퀘어OTF Bold" pitchFamily="34" charset="-127"/>
                <a:ea typeface="나눔스퀘어OTF Bold" pitchFamily="34" charset="-127"/>
              </a:rPr>
              <a:t>입력 받은 패스워드와 계정</a:t>
            </a:r>
            <a:r>
              <a:rPr lang="en-US" altLang="ko-KR" dirty="0" smtClean="0">
                <a:latin typeface="나눔스퀘어OTF Bold" pitchFamily="34" charset="-127"/>
                <a:ea typeface="나눔스퀘어OTF Bold" pitchFamily="34" charset="-127"/>
              </a:rPr>
              <a:t>DB</a:t>
            </a:r>
            <a:r>
              <a:rPr lang="ko-KR" altLang="en-US" dirty="0" smtClean="0">
                <a:latin typeface="나눔스퀘어OTF Bold" pitchFamily="34" charset="-127"/>
                <a:ea typeface="나눔스퀘어OTF Bold" pitchFamily="34" charset="-127"/>
              </a:rPr>
              <a:t>에 등록된 패스워드 해시 값을 비교하는 함수</a:t>
            </a:r>
            <a:endParaRPr lang="ko-KR" altLang="en-US" dirty="0">
              <a:latin typeface="나눔스퀘어OTF Bold" pitchFamily="34" charset="-127"/>
              <a:ea typeface="나눔스퀘어OTF Bold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024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53"/>
          <p:cNvGrpSpPr/>
          <p:nvPr/>
        </p:nvGrpSpPr>
        <p:grpSpPr>
          <a:xfrm rot="10800000">
            <a:off x="6750910" y="3717032"/>
            <a:ext cx="2393090" cy="3140968"/>
            <a:chOff x="0" y="0"/>
            <a:chExt cx="2525996" cy="3315409"/>
          </a:xfrm>
        </p:grpSpPr>
        <p:sp>
          <p:nvSpPr>
            <p:cNvPr id="22" name="직사각형 21"/>
            <p:cNvSpPr/>
            <p:nvPr/>
          </p:nvSpPr>
          <p:spPr>
            <a:xfrm>
              <a:off x="631499" y="476671"/>
              <a:ext cx="631499" cy="473123"/>
            </a:xfrm>
            <a:prstGeom prst="rect">
              <a:avLst/>
            </a:prstGeom>
            <a:solidFill>
              <a:srgbClr val="D6E2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1262998" y="949794"/>
              <a:ext cx="631499" cy="473123"/>
            </a:xfrm>
            <a:prstGeom prst="rect">
              <a:avLst/>
            </a:prstGeom>
            <a:solidFill>
              <a:srgbClr val="BDD2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1894497" y="1422917"/>
              <a:ext cx="631499" cy="473123"/>
            </a:xfrm>
            <a:prstGeom prst="rect">
              <a:avLst/>
            </a:prstGeom>
            <a:solidFill>
              <a:srgbClr val="95B7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1262998" y="1896040"/>
              <a:ext cx="607990" cy="455992"/>
            </a:xfrm>
            <a:prstGeom prst="rect">
              <a:avLst/>
            </a:prstGeom>
            <a:solidFill>
              <a:srgbClr val="6077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631499" y="2369163"/>
              <a:ext cx="631499" cy="473123"/>
            </a:xfrm>
            <a:prstGeom prst="rect">
              <a:avLst/>
            </a:prstGeom>
            <a:solidFill>
              <a:srgbClr val="3947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0" y="0"/>
              <a:ext cx="631499" cy="473123"/>
            </a:xfrm>
            <a:prstGeom prst="rect">
              <a:avLst/>
            </a:prstGeom>
            <a:solidFill>
              <a:srgbClr val="ECF2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0" y="2842286"/>
              <a:ext cx="631499" cy="473123"/>
            </a:xfrm>
            <a:prstGeom prst="rect">
              <a:avLst/>
            </a:prstGeom>
            <a:solidFill>
              <a:srgbClr val="2832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</p:grp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7155587" cy="3708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756" b="65909"/>
          <a:stretch/>
        </p:blipFill>
        <p:spPr bwMode="auto">
          <a:xfrm>
            <a:off x="467544" y="4960232"/>
            <a:ext cx="4343757" cy="15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직사각형 14"/>
          <p:cNvSpPr/>
          <p:nvPr/>
        </p:nvSpPr>
        <p:spPr>
          <a:xfrm>
            <a:off x="467545" y="332656"/>
            <a:ext cx="165618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dirty="0" smtClean="0">
                <a:latin typeface="나눔스퀘어OTF Bold" pitchFamily="34" charset="-127"/>
                <a:ea typeface="나눔스퀘어OTF Bold" pitchFamily="34" charset="-127"/>
              </a:rPr>
              <a:t>- </a:t>
            </a:r>
            <a:r>
              <a:rPr lang="ko-KR" altLang="en-US" dirty="0" smtClean="0">
                <a:latin typeface="나눔스퀘어OTF Bold" pitchFamily="34" charset="-127"/>
                <a:ea typeface="나눔스퀘어OTF Bold" pitchFamily="34" charset="-127"/>
              </a:rPr>
              <a:t>로그인 성공</a:t>
            </a:r>
            <a:endParaRPr lang="ko-KR" altLang="en-US" dirty="0">
              <a:latin typeface="나눔스퀘어OTF Bold" pitchFamily="34" charset="-127"/>
              <a:ea typeface="나눔스퀘어OTF Bold" pitchFamily="34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467544" y="4499828"/>
            <a:ext cx="4248472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dirty="0" smtClean="0">
                <a:latin typeface="나눔스퀘어OTF Bold" pitchFamily="34" charset="-127"/>
                <a:ea typeface="나눔스퀘어OTF Bold" pitchFamily="34" charset="-127"/>
              </a:rPr>
              <a:t>- </a:t>
            </a:r>
            <a:r>
              <a:rPr lang="ko-KR" altLang="en-US" dirty="0" smtClean="0">
                <a:latin typeface="나눔스퀘어OTF Bold" pitchFamily="34" charset="-127"/>
                <a:ea typeface="나눔스퀘어OTF Bold" pitchFamily="34" charset="-127"/>
              </a:rPr>
              <a:t>공개토큰</a:t>
            </a:r>
            <a:r>
              <a:rPr lang="en-US" altLang="ko-KR" dirty="0" smtClean="0">
                <a:latin typeface="나눔스퀘어OTF Bold" pitchFamily="34" charset="-127"/>
                <a:ea typeface="나눔스퀘어OTF Bold" pitchFamily="34" charset="-127"/>
              </a:rPr>
              <a:t>, </a:t>
            </a:r>
            <a:r>
              <a:rPr lang="ko-KR" altLang="en-US" dirty="0" smtClean="0">
                <a:latin typeface="나눔스퀘어OTF Bold" pitchFamily="34" charset="-127"/>
                <a:ea typeface="나눔스퀘어OTF Bold" pitchFamily="34" charset="-127"/>
              </a:rPr>
              <a:t>비밀토큰</a:t>
            </a:r>
            <a:r>
              <a:rPr lang="en-US" altLang="ko-KR" dirty="0" smtClean="0">
                <a:latin typeface="나눔스퀘어OTF Bold" pitchFamily="34" charset="-127"/>
                <a:ea typeface="나눔스퀘어OTF Bold" pitchFamily="34" charset="-127"/>
              </a:rPr>
              <a:t>, </a:t>
            </a:r>
            <a:r>
              <a:rPr lang="ko-KR" altLang="en-US" dirty="0" smtClean="0">
                <a:latin typeface="나눔스퀘어OTF Bold" pitchFamily="34" charset="-127"/>
                <a:ea typeface="나눔스퀘어OTF Bold" pitchFamily="34" charset="-127"/>
              </a:rPr>
              <a:t>사용자 정보 저장됨</a:t>
            </a:r>
            <a:endParaRPr lang="ko-KR" altLang="en-US" dirty="0">
              <a:latin typeface="나눔스퀘어OTF Bold" pitchFamily="34" charset="-127"/>
              <a:ea typeface="나눔스퀘어OTF Bold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7039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53"/>
          <p:cNvGrpSpPr/>
          <p:nvPr/>
        </p:nvGrpSpPr>
        <p:grpSpPr>
          <a:xfrm rot="10800000">
            <a:off x="6750910" y="3717032"/>
            <a:ext cx="2393090" cy="3140968"/>
            <a:chOff x="0" y="0"/>
            <a:chExt cx="2525996" cy="3315409"/>
          </a:xfrm>
        </p:grpSpPr>
        <p:sp>
          <p:nvSpPr>
            <p:cNvPr id="22" name="직사각형 21"/>
            <p:cNvSpPr/>
            <p:nvPr/>
          </p:nvSpPr>
          <p:spPr>
            <a:xfrm>
              <a:off x="631499" y="476671"/>
              <a:ext cx="631499" cy="473123"/>
            </a:xfrm>
            <a:prstGeom prst="rect">
              <a:avLst/>
            </a:prstGeom>
            <a:solidFill>
              <a:srgbClr val="D6E2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1262998" y="949794"/>
              <a:ext cx="631499" cy="473123"/>
            </a:xfrm>
            <a:prstGeom prst="rect">
              <a:avLst/>
            </a:prstGeom>
            <a:solidFill>
              <a:srgbClr val="BDD2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1894497" y="1422917"/>
              <a:ext cx="631499" cy="473123"/>
            </a:xfrm>
            <a:prstGeom prst="rect">
              <a:avLst/>
            </a:prstGeom>
            <a:solidFill>
              <a:srgbClr val="95B7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1262998" y="1896040"/>
              <a:ext cx="607990" cy="455992"/>
            </a:xfrm>
            <a:prstGeom prst="rect">
              <a:avLst/>
            </a:prstGeom>
            <a:solidFill>
              <a:srgbClr val="6077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631499" y="2369163"/>
              <a:ext cx="631499" cy="473123"/>
            </a:xfrm>
            <a:prstGeom prst="rect">
              <a:avLst/>
            </a:prstGeom>
            <a:solidFill>
              <a:srgbClr val="3947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0" y="0"/>
              <a:ext cx="631499" cy="473123"/>
            </a:xfrm>
            <a:prstGeom prst="rect">
              <a:avLst/>
            </a:prstGeom>
            <a:solidFill>
              <a:srgbClr val="ECF2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0" y="2842286"/>
              <a:ext cx="631499" cy="473123"/>
            </a:xfrm>
            <a:prstGeom prst="rect">
              <a:avLst/>
            </a:prstGeom>
            <a:solidFill>
              <a:srgbClr val="2832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</p:grp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628800"/>
            <a:ext cx="5852258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직사각형 13"/>
          <p:cNvSpPr/>
          <p:nvPr/>
        </p:nvSpPr>
        <p:spPr>
          <a:xfrm>
            <a:off x="5220072" y="4316169"/>
            <a:ext cx="2343488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dirty="0" smtClean="0">
                <a:latin typeface="나눔스퀘어OTF Bold" pitchFamily="34" charset="-127"/>
                <a:ea typeface="나눔스퀘어OTF Bold" pitchFamily="34" charset="-127"/>
              </a:rPr>
              <a:t>- </a:t>
            </a:r>
            <a:r>
              <a:rPr lang="ko-KR" altLang="en-US" dirty="0" smtClean="0">
                <a:latin typeface="나눔스퀘어OTF Bold" pitchFamily="34" charset="-127"/>
                <a:ea typeface="나눔스퀘어OTF Bold" pitchFamily="34" charset="-127"/>
              </a:rPr>
              <a:t>일회용 인증정보 계산</a:t>
            </a:r>
            <a:endParaRPr lang="ko-KR" altLang="en-US" dirty="0">
              <a:latin typeface="나눔스퀘어OTF Bold" pitchFamily="34" charset="-127"/>
              <a:ea typeface="나눔스퀘어OTF Bold" pitchFamily="34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5220072" y="5105638"/>
            <a:ext cx="2783551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dirty="0" err="1" smtClean="0">
                <a:latin typeface="나눔스퀘어OTF Bold" pitchFamily="34" charset="-127"/>
                <a:ea typeface="나눔스퀘어OTF Bold" pitchFamily="34" charset="-127"/>
              </a:rPr>
              <a:t>getProfile</a:t>
            </a:r>
            <a:r>
              <a:rPr lang="en-US" altLang="ko-KR" dirty="0" smtClean="0">
                <a:latin typeface="나눔스퀘어OTF Bold" pitchFamily="34" charset="-127"/>
                <a:ea typeface="나눔스퀘어OTF Bold" pitchFamily="34" charset="-127"/>
              </a:rPr>
              <a:t> </a:t>
            </a:r>
            <a:r>
              <a:rPr lang="ko-KR" altLang="en-US" dirty="0" smtClean="0">
                <a:latin typeface="나눔스퀘어OTF Bold" pitchFamily="34" charset="-127"/>
                <a:ea typeface="나눔스퀘어OTF Bold" pitchFamily="34" charset="-127"/>
              </a:rPr>
              <a:t>함수 </a:t>
            </a:r>
            <a:r>
              <a:rPr lang="ko-KR" altLang="en-US" dirty="0" err="1" smtClean="0">
                <a:latin typeface="나눔스퀘어OTF Bold" pitchFamily="34" charset="-127"/>
                <a:ea typeface="나눔스퀘어OTF Bold" pitchFamily="34" charset="-127"/>
              </a:rPr>
              <a:t>호출시</a:t>
            </a:r>
            <a:endParaRPr lang="en-US" altLang="ko-KR" dirty="0">
              <a:latin typeface="나눔스퀘어OTF Bold" pitchFamily="34" charset="-127"/>
              <a:ea typeface="나눔스퀘어OTF Bold" pitchFamily="34" charset="-127"/>
            </a:endParaRPr>
          </a:p>
          <a:p>
            <a:r>
              <a:rPr lang="en-US" altLang="ko-KR" dirty="0" smtClean="0">
                <a:latin typeface="나눔스퀘어OTF Bold" pitchFamily="34" charset="-127"/>
                <a:ea typeface="나눔스퀘어OTF Bold" pitchFamily="34" charset="-127"/>
              </a:rPr>
              <a:t>     </a:t>
            </a:r>
            <a:r>
              <a:rPr lang="ko-KR" altLang="en-US" dirty="0" smtClean="0">
                <a:latin typeface="나눔스퀘어OTF Bold" pitchFamily="34" charset="-127"/>
                <a:ea typeface="나눔스퀘어OTF Bold" pitchFamily="34" charset="-127"/>
              </a:rPr>
              <a:t>공개토큰</a:t>
            </a:r>
            <a:r>
              <a:rPr lang="en-US" altLang="ko-KR" dirty="0" smtClean="0">
                <a:latin typeface="나눔스퀘어OTF Bold" pitchFamily="34" charset="-127"/>
                <a:ea typeface="나눔스퀘어OTF Bold" pitchFamily="34" charset="-127"/>
              </a:rPr>
              <a:t>, </a:t>
            </a:r>
            <a:r>
              <a:rPr lang="ko-KR" altLang="en-US" dirty="0" smtClean="0">
                <a:latin typeface="나눔스퀘어OTF Bold" pitchFamily="34" charset="-127"/>
                <a:ea typeface="나눔스퀘어OTF Bold" pitchFamily="34" charset="-127"/>
              </a:rPr>
              <a:t>현재시간</a:t>
            </a:r>
            <a:r>
              <a:rPr lang="en-US" altLang="ko-KR" dirty="0" smtClean="0">
                <a:latin typeface="나눔스퀘어OTF Bold" pitchFamily="34" charset="-127"/>
                <a:ea typeface="나눔스퀘어OTF Bold" pitchFamily="34" charset="-127"/>
              </a:rPr>
              <a:t>, </a:t>
            </a:r>
          </a:p>
          <a:p>
            <a:r>
              <a:rPr lang="en-US" altLang="ko-KR" dirty="0">
                <a:latin typeface="나눔스퀘어OTF Bold" pitchFamily="34" charset="-127"/>
                <a:ea typeface="나눔스퀘어OTF Bold" pitchFamily="34" charset="-127"/>
              </a:rPr>
              <a:t> </a:t>
            </a:r>
            <a:r>
              <a:rPr lang="en-US" altLang="ko-KR" dirty="0" smtClean="0">
                <a:latin typeface="나눔스퀘어OTF Bold" pitchFamily="34" charset="-127"/>
                <a:ea typeface="나눔스퀘어OTF Bold" pitchFamily="34" charset="-127"/>
              </a:rPr>
              <a:t>    </a:t>
            </a:r>
            <a:r>
              <a:rPr lang="ko-KR" altLang="en-US" dirty="0" smtClean="0">
                <a:latin typeface="나눔스퀘어OTF Bold" pitchFamily="34" charset="-127"/>
                <a:ea typeface="나눔스퀘어OTF Bold" pitchFamily="34" charset="-127"/>
              </a:rPr>
              <a:t>일회용 인증정보를 사용</a:t>
            </a:r>
            <a:endParaRPr lang="en-US" altLang="ko-KR" dirty="0" smtClean="0">
              <a:latin typeface="나눔스퀘어OTF Bold" pitchFamily="34" charset="-127"/>
              <a:ea typeface="나눔스퀘어OTF Bold" pitchFamily="34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323529" y="1196752"/>
            <a:ext cx="1819975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dirty="0">
                <a:latin typeface="나눔스퀘어OTF Bold" pitchFamily="34" charset="-127"/>
                <a:ea typeface="나눔스퀘어OTF Bold" pitchFamily="34" charset="-127"/>
              </a:rPr>
              <a:t>#</a:t>
            </a:r>
            <a:r>
              <a:rPr lang="en-US" altLang="ko-KR" dirty="0" smtClean="0">
                <a:latin typeface="나눔스퀘어OTF Bold" pitchFamily="34" charset="-127"/>
                <a:ea typeface="나눔스퀘어OTF Bold" pitchFamily="34" charset="-127"/>
              </a:rPr>
              <a:t> </a:t>
            </a:r>
            <a:r>
              <a:rPr lang="ko-KR" altLang="en-US" dirty="0" smtClean="0">
                <a:latin typeface="나눔스퀘어OTF Bold" pitchFamily="34" charset="-127"/>
                <a:ea typeface="나눔스퀘어OTF Bold" pitchFamily="34" charset="-127"/>
              </a:rPr>
              <a:t>클라이언트 측</a:t>
            </a:r>
            <a:endParaRPr lang="ko-KR" altLang="en-US" dirty="0">
              <a:latin typeface="나눔스퀘어OTF Bold" pitchFamily="34" charset="-127"/>
              <a:ea typeface="나눔스퀘어OTF Bold" pitchFamily="34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0"/>
            <a:ext cx="48590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b="1" spc="-450" dirty="0" smtClean="0">
                <a:gradFill flip="none" rotWithShape="1"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10800000" scaled="0"/>
                  <a:tileRect/>
                </a:gradFill>
                <a:latin typeface="나눔스퀘어OTF Bold" pitchFamily="34" charset="-127"/>
                <a:ea typeface="나눔스퀘어OTF Bold" pitchFamily="34" charset="-127"/>
              </a:rPr>
              <a:t>Chapter4 : </a:t>
            </a:r>
            <a:r>
              <a:rPr lang="ko-KR" altLang="en-US" sz="4400" b="1" spc="-450" dirty="0" smtClean="0">
                <a:gradFill flip="none" rotWithShape="1"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10800000" scaled="0"/>
                  <a:tileRect/>
                </a:gradFill>
                <a:latin typeface="나눔스퀘어OTF Bold" pitchFamily="34" charset="-127"/>
                <a:ea typeface="나눔스퀘어OTF Bold" pitchFamily="34" charset="-127"/>
              </a:rPr>
              <a:t>마이 페이지</a:t>
            </a:r>
            <a:endParaRPr lang="ko-KR" altLang="en-US" sz="4400" b="1" spc="-450" dirty="0">
              <a:gradFill flip="none" rotWithShape="1"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10800000" scaled="0"/>
                <a:tileRect/>
              </a:gradFill>
              <a:latin typeface="나눔스퀘어OTF Bold" pitchFamily="34" charset="-127"/>
              <a:ea typeface="나눔스퀘어OTF Bold" pitchFamily="34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323528" y="755412"/>
            <a:ext cx="702565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dirty="0" smtClean="0">
                <a:latin typeface="나눔스퀘어OTF Bold" pitchFamily="34" charset="-127"/>
                <a:ea typeface="나눔스퀘어OTF Bold" pitchFamily="34" charset="-127"/>
              </a:rPr>
              <a:t>- </a:t>
            </a:r>
            <a:r>
              <a:rPr lang="en-US" altLang="ko-KR" dirty="0" err="1" smtClean="0">
                <a:latin typeface="나눔스퀘어OTF Bold" pitchFamily="34" charset="-127"/>
                <a:ea typeface="나눔스퀘어OTF Bold" pitchFamily="34" charset="-127"/>
              </a:rPr>
              <a:t>Mypage</a:t>
            </a:r>
            <a:r>
              <a:rPr lang="en-US" altLang="ko-KR" dirty="0">
                <a:latin typeface="나눔스퀘어OTF Bold" pitchFamily="34" charset="-127"/>
                <a:ea typeface="나눔스퀘어OTF Bold" pitchFamily="34" charset="-127"/>
              </a:rPr>
              <a:t> </a:t>
            </a:r>
            <a:r>
              <a:rPr lang="ko-KR" altLang="en-US" dirty="0" smtClean="0">
                <a:latin typeface="나눔스퀘어OTF Bold" pitchFamily="34" charset="-127"/>
                <a:ea typeface="나눔스퀘어OTF Bold" pitchFamily="34" charset="-127"/>
              </a:rPr>
              <a:t>페이</a:t>
            </a:r>
            <a:r>
              <a:rPr lang="ko-KR" altLang="en-US" dirty="0">
                <a:latin typeface="나눔스퀘어OTF Bold" pitchFamily="34" charset="-127"/>
                <a:ea typeface="나눔스퀘어OTF Bold" pitchFamily="34" charset="-127"/>
              </a:rPr>
              <a:t>지</a:t>
            </a:r>
            <a:r>
              <a:rPr lang="ko-KR" altLang="en-US" dirty="0" smtClean="0">
                <a:latin typeface="나눔스퀘어OTF Bold" pitchFamily="34" charset="-127"/>
                <a:ea typeface="나눔스퀘어OTF Bold" pitchFamily="34" charset="-127"/>
              </a:rPr>
              <a:t>에는 로그인 이후에만 접근할 수 있도록 보호</a:t>
            </a:r>
            <a:r>
              <a:rPr lang="en-US" altLang="ko-KR" dirty="0" smtClean="0">
                <a:latin typeface="나눔스퀘어OTF Bold" pitchFamily="34" charset="-127"/>
                <a:ea typeface="나눔스퀘어OTF Bold" pitchFamily="34" charset="-127"/>
              </a:rPr>
              <a:t>, RTA </a:t>
            </a:r>
            <a:r>
              <a:rPr lang="ko-KR" altLang="en-US" dirty="0" smtClean="0">
                <a:latin typeface="나눔스퀘어OTF Bold" pitchFamily="34" charset="-127"/>
                <a:ea typeface="나눔스퀘어OTF Bold" pitchFamily="34" charset="-127"/>
              </a:rPr>
              <a:t>적용</a:t>
            </a:r>
            <a:endParaRPr lang="ko-KR" altLang="en-US" dirty="0">
              <a:latin typeface="나눔스퀘어OTF Bold" pitchFamily="34" charset="-127"/>
              <a:ea typeface="나눔스퀘어OTF Bold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4389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53"/>
          <p:cNvGrpSpPr/>
          <p:nvPr/>
        </p:nvGrpSpPr>
        <p:grpSpPr>
          <a:xfrm rot="10800000">
            <a:off x="6750910" y="3717032"/>
            <a:ext cx="2393090" cy="3140968"/>
            <a:chOff x="0" y="0"/>
            <a:chExt cx="2525996" cy="3315409"/>
          </a:xfrm>
        </p:grpSpPr>
        <p:sp>
          <p:nvSpPr>
            <p:cNvPr id="22" name="직사각형 21"/>
            <p:cNvSpPr/>
            <p:nvPr/>
          </p:nvSpPr>
          <p:spPr>
            <a:xfrm>
              <a:off x="631499" y="476671"/>
              <a:ext cx="631499" cy="473123"/>
            </a:xfrm>
            <a:prstGeom prst="rect">
              <a:avLst/>
            </a:prstGeom>
            <a:solidFill>
              <a:srgbClr val="D6E2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1262998" y="949794"/>
              <a:ext cx="631499" cy="473123"/>
            </a:xfrm>
            <a:prstGeom prst="rect">
              <a:avLst/>
            </a:prstGeom>
            <a:solidFill>
              <a:srgbClr val="BDD2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1894497" y="1422917"/>
              <a:ext cx="631499" cy="473123"/>
            </a:xfrm>
            <a:prstGeom prst="rect">
              <a:avLst/>
            </a:prstGeom>
            <a:solidFill>
              <a:srgbClr val="95B7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1262998" y="1896040"/>
              <a:ext cx="607990" cy="455992"/>
            </a:xfrm>
            <a:prstGeom prst="rect">
              <a:avLst/>
            </a:prstGeom>
            <a:solidFill>
              <a:srgbClr val="6077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631499" y="2369163"/>
              <a:ext cx="631499" cy="473123"/>
            </a:xfrm>
            <a:prstGeom prst="rect">
              <a:avLst/>
            </a:prstGeom>
            <a:solidFill>
              <a:srgbClr val="3947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0" y="0"/>
              <a:ext cx="631499" cy="473123"/>
            </a:xfrm>
            <a:prstGeom prst="rect">
              <a:avLst/>
            </a:prstGeom>
            <a:solidFill>
              <a:srgbClr val="ECF2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0" y="2842286"/>
              <a:ext cx="631499" cy="473123"/>
            </a:xfrm>
            <a:prstGeom prst="rect">
              <a:avLst/>
            </a:prstGeom>
            <a:solidFill>
              <a:srgbClr val="2832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</p:grpSp>
      <p:sp>
        <p:nvSpPr>
          <p:cNvPr id="13" name="직사각형 12"/>
          <p:cNvSpPr/>
          <p:nvPr/>
        </p:nvSpPr>
        <p:spPr>
          <a:xfrm>
            <a:off x="231744" y="251356"/>
            <a:ext cx="1819975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dirty="0">
                <a:latin typeface="나눔스퀘어OTF Bold" pitchFamily="34" charset="-127"/>
                <a:ea typeface="나눔스퀘어OTF Bold" pitchFamily="34" charset="-127"/>
              </a:rPr>
              <a:t>#</a:t>
            </a:r>
            <a:r>
              <a:rPr lang="en-US" altLang="ko-KR" dirty="0" smtClean="0">
                <a:latin typeface="나눔스퀘어OTF Bold" pitchFamily="34" charset="-127"/>
                <a:ea typeface="나눔스퀘어OTF Bold" pitchFamily="34" charset="-127"/>
              </a:rPr>
              <a:t> </a:t>
            </a:r>
            <a:r>
              <a:rPr lang="ko-KR" altLang="en-US" dirty="0" smtClean="0">
                <a:latin typeface="나눔스퀘어OTF Bold" pitchFamily="34" charset="-127"/>
                <a:ea typeface="나눔스퀘어OTF Bold" pitchFamily="34" charset="-127"/>
              </a:rPr>
              <a:t>클라이언트 측</a:t>
            </a:r>
            <a:endParaRPr lang="ko-KR" altLang="en-US" dirty="0">
              <a:latin typeface="나눔스퀘어OTF Bold" pitchFamily="34" charset="-127"/>
              <a:ea typeface="나눔스퀘어OTF Bold" pitchFamily="34" charset="-127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40" y="1268760"/>
            <a:ext cx="4410368" cy="4453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직사각형 14"/>
          <p:cNvSpPr/>
          <p:nvPr/>
        </p:nvSpPr>
        <p:spPr>
          <a:xfrm>
            <a:off x="4993470" y="1268760"/>
            <a:ext cx="317893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dirty="0" smtClean="0">
                <a:latin typeface="나눔스퀘어OTF Bold" pitchFamily="34" charset="-127"/>
                <a:ea typeface="나눔스퀘어OTF Bold" pitchFamily="34" charset="-127"/>
              </a:rPr>
              <a:t>- </a:t>
            </a:r>
            <a:r>
              <a:rPr lang="ko-KR" altLang="en-US" dirty="0" smtClean="0">
                <a:latin typeface="나눔스퀘어OTF Bold" pitchFamily="34" charset="-127"/>
                <a:ea typeface="나눔스퀘어OTF Bold" pitchFamily="34" charset="-127"/>
              </a:rPr>
              <a:t>현재시간 출력 함수</a:t>
            </a:r>
            <a:endParaRPr lang="ko-KR" altLang="en-US" dirty="0">
              <a:latin typeface="나눔스퀘어OTF Bold" pitchFamily="34" charset="-127"/>
              <a:ea typeface="나눔스퀘어OTF Bold" pitchFamily="34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4993470" y="2337676"/>
            <a:ext cx="317893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dirty="0" smtClean="0">
                <a:latin typeface="나눔스퀘어OTF Bold" pitchFamily="34" charset="-127"/>
                <a:ea typeface="나눔스퀘어OTF Bold" pitchFamily="34" charset="-127"/>
              </a:rPr>
              <a:t>- </a:t>
            </a:r>
            <a:r>
              <a:rPr lang="ko-KR" altLang="en-US" dirty="0" smtClean="0">
                <a:latin typeface="나눔스퀘어OTF Bold" pitchFamily="34" charset="-127"/>
                <a:ea typeface="나눔스퀘어OTF Bold" pitchFamily="34" charset="-127"/>
              </a:rPr>
              <a:t>공개토큰 읽어와서 리턴</a:t>
            </a:r>
            <a:endParaRPr lang="ko-KR" altLang="en-US" dirty="0">
              <a:latin typeface="나눔스퀘어OTF Bold" pitchFamily="34" charset="-127"/>
              <a:ea typeface="나눔스퀘어OTF Bold" pitchFamily="34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4993470" y="3310740"/>
            <a:ext cx="317893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dirty="0" smtClean="0">
                <a:latin typeface="나눔스퀘어OTF Bold" pitchFamily="34" charset="-127"/>
                <a:ea typeface="나눔스퀘어OTF Bold" pitchFamily="34" charset="-127"/>
              </a:rPr>
              <a:t>- </a:t>
            </a:r>
            <a:r>
              <a:rPr lang="ko-KR" altLang="en-US" dirty="0" smtClean="0">
                <a:latin typeface="나눔스퀘어OTF Bold" pitchFamily="34" charset="-127"/>
                <a:ea typeface="나눔스퀘어OTF Bold" pitchFamily="34" charset="-127"/>
              </a:rPr>
              <a:t>비밀토큰 읽어와서 리턴</a:t>
            </a:r>
            <a:endParaRPr lang="ko-KR" altLang="en-US" dirty="0">
              <a:latin typeface="나눔스퀘어OTF Bold" pitchFamily="34" charset="-127"/>
              <a:ea typeface="나눔스퀘어OTF Bold" pitchFamily="34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4993470" y="4422558"/>
            <a:ext cx="317893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dirty="0" smtClean="0">
                <a:latin typeface="나눔스퀘어OTF Bold" pitchFamily="34" charset="-127"/>
                <a:ea typeface="나눔스퀘어OTF Bold" pitchFamily="34" charset="-127"/>
              </a:rPr>
              <a:t>- </a:t>
            </a:r>
            <a:r>
              <a:rPr lang="ko-KR" altLang="en-US" dirty="0" smtClean="0">
                <a:latin typeface="나눔스퀘어OTF Bold" pitchFamily="34" charset="-127"/>
                <a:ea typeface="나눔스퀘어OTF Bold" pitchFamily="34" charset="-127"/>
              </a:rPr>
              <a:t>현재시간과 비밀토큰 값을 이용한 해시 값 계산하여 리턴</a:t>
            </a:r>
            <a:endParaRPr lang="ko-KR" altLang="en-US" dirty="0">
              <a:latin typeface="나눔스퀘어OTF Bold" pitchFamily="34" charset="-127"/>
              <a:ea typeface="나눔스퀘어OTF Bold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0222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53"/>
          <p:cNvGrpSpPr/>
          <p:nvPr/>
        </p:nvGrpSpPr>
        <p:grpSpPr>
          <a:xfrm rot="10800000">
            <a:off x="6750910" y="3717032"/>
            <a:ext cx="2393090" cy="3140968"/>
            <a:chOff x="0" y="0"/>
            <a:chExt cx="2525996" cy="3315409"/>
          </a:xfrm>
        </p:grpSpPr>
        <p:sp>
          <p:nvSpPr>
            <p:cNvPr id="22" name="직사각형 21"/>
            <p:cNvSpPr/>
            <p:nvPr/>
          </p:nvSpPr>
          <p:spPr>
            <a:xfrm>
              <a:off x="631499" y="476671"/>
              <a:ext cx="631499" cy="473123"/>
            </a:xfrm>
            <a:prstGeom prst="rect">
              <a:avLst/>
            </a:prstGeom>
            <a:solidFill>
              <a:srgbClr val="D6E2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1262998" y="949794"/>
              <a:ext cx="631499" cy="473123"/>
            </a:xfrm>
            <a:prstGeom prst="rect">
              <a:avLst/>
            </a:prstGeom>
            <a:solidFill>
              <a:srgbClr val="BDD2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1894497" y="1422917"/>
              <a:ext cx="631499" cy="473123"/>
            </a:xfrm>
            <a:prstGeom prst="rect">
              <a:avLst/>
            </a:prstGeom>
            <a:solidFill>
              <a:srgbClr val="95B7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1262998" y="1896040"/>
              <a:ext cx="607990" cy="455992"/>
            </a:xfrm>
            <a:prstGeom prst="rect">
              <a:avLst/>
            </a:prstGeom>
            <a:solidFill>
              <a:srgbClr val="6077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631499" y="2369163"/>
              <a:ext cx="631499" cy="473123"/>
            </a:xfrm>
            <a:prstGeom prst="rect">
              <a:avLst/>
            </a:prstGeom>
            <a:solidFill>
              <a:srgbClr val="3947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0" y="0"/>
              <a:ext cx="631499" cy="473123"/>
            </a:xfrm>
            <a:prstGeom prst="rect">
              <a:avLst/>
            </a:prstGeom>
            <a:solidFill>
              <a:srgbClr val="ECF2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0" y="2842286"/>
              <a:ext cx="631499" cy="473123"/>
            </a:xfrm>
            <a:prstGeom prst="rect">
              <a:avLst/>
            </a:prstGeom>
            <a:solidFill>
              <a:srgbClr val="2832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</p:grpSp>
      <p:sp>
        <p:nvSpPr>
          <p:cNvPr id="13" name="직사각형 12"/>
          <p:cNvSpPr/>
          <p:nvPr/>
        </p:nvSpPr>
        <p:spPr>
          <a:xfrm>
            <a:off x="231744" y="251356"/>
            <a:ext cx="1819975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dirty="0">
                <a:latin typeface="나눔스퀘어OTF Bold" pitchFamily="34" charset="-127"/>
                <a:ea typeface="나눔스퀘어OTF Bold" pitchFamily="34" charset="-127"/>
              </a:rPr>
              <a:t>#</a:t>
            </a:r>
            <a:r>
              <a:rPr lang="en-US" altLang="ko-KR" dirty="0" smtClean="0">
                <a:latin typeface="나눔스퀘어OTF Bold" pitchFamily="34" charset="-127"/>
                <a:ea typeface="나눔스퀘어OTF Bold" pitchFamily="34" charset="-127"/>
              </a:rPr>
              <a:t> </a:t>
            </a:r>
            <a:r>
              <a:rPr lang="ko-KR" altLang="en-US" dirty="0" smtClean="0">
                <a:latin typeface="나눔스퀘어OTF Bold" pitchFamily="34" charset="-127"/>
                <a:ea typeface="나눔스퀘어OTF Bold" pitchFamily="34" charset="-127"/>
              </a:rPr>
              <a:t>클라이언트 측</a:t>
            </a:r>
            <a:endParaRPr lang="ko-KR" altLang="en-US" dirty="0">
              <a:latin typeface="나눔스퀘어OTF Bold" pitchFamily="34" charset="-127"/>
              <a:ea typeface="나눔스퀘어OTF Bold" pitchFamily="34" charset="-127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44" y="2268835"/>
            <a:ext cx="67818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직사각형 11"/>
          <p:cNvSpPr/>
          <p:nvPr/>
        </p:nvSpPr>
        <p:spPr>
          <a:xfrm>
            <a:off x="231744" y="1666273"/>
            <a:ext cx="729258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dirty="0" smtClean="0">
                <a:latin typeface="나눔스퀘어OTF Bold" pitchFamily="34" charset="-127"/>
                <a:ea typeface="나눔스퀘어OTF Bold" pitchFamily="34" charset="-127"/>
              </a:rPr>
              <a:t>- 3</a:t>
            </a:r>
            <a:r>
              <a:rPr lang="ko-KR" altLang="en-US" dirty="0" smtClean="0">
                <a:latin typeface="나눔스퀘어OTF Bold" pitchFamily="34" charset="-127"/>
                <a:ea typeface="나눔스퀘어OTF Bold" pitchFamily="34" charset="-127"/>
              </a:rPr>
              <a:t>개의 변수를 입력 받고</a:t>
            </a:r>
            <a:r>
              <a:rPr lang="en-US" altLang="ko-KR" dirty="0" smtClean="0">
                <a:latin typeface="나눔스퀘어OTF Bold" pitchFamily="34" charset="-127"/>
                <a:ea typeface="나눔스퀘어OTF Bold" pitchFamily="34" charset="-127"/>
              </a:rPr>
              <a:t> http </a:t>
            </a:r>
            <a:r>
              <a:rPr lang="ko-KR" altLang="en-US" dirty="0" smtClean="0">
                <a:latin typeface="나눔스퀘어OTF Bold" pitchFamily="34" charset="-127"/>
                <a:ea typeface="나눔스퀘어OTF Bold" pitchFamily="34" charset="-127"/>
              </a:rPr>
              <a:t>헤더에 붙여서 서버로 전송</a:t>
            </a:r>
            <a:r>
              <a:rPr lang="en-US" altLang="ko-KR" dirty="0">
                <a:latin typeface="나눔스퀘어OTF Bold" pitchFamily="34" charset="-127"/>
                <a:ea typeface="나눔스퀘어OTF Bold" pitchFamily="34" charset="-127"/>
              </a:rPr>
              <a:t> </a:t>
            </a:r>
            <a:r>
              <a:rPr lang="en-US" altLang="ko-KR" dirty="0" smtClean="0">
                <a:latin typeface="나눔스퀘어OTF Bold" pitchFamily="34" charset="-127"/>
                <a:ea typeface="나눔스퀘어OTF Bold" pitchFamily="34" charset="-127"/>
              </a:rPr>
              <a:t>-&gt; </a:t>
            </a:r>
            <a:r>
              <a:rPr lang="ko-KR" altLang="en-US" dirty="0" smtClean="0">
                <a:latin typeface="나눔스퀘어OTF Bold" pitchFamily="34" charset="-127"/>
                <a:ea typeface="나눔스퀘어OTF Bold" pitchFamily="34" charset="-127"/>
              </a:rPr>
              <a:t>결과를 받아옴 </a:t>
            </a:r>
            <a:endParaRPr lang="ko-KR" altLang="en-US" dirty="0">
              <a:latin typeface="나눔스퀘어OTF Bold" pitchFamily="34" charset="-127"/>
              <a:ea typeface="나눔스퀘어OTF Bold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2217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123" b="-8533"/>
          <a:stretch/>
        </p:blipFill>
        <p:spPr bwMode="auto">
          <a:xfrm>
            <a:off x="323527" y="1052736"/>
            <a:ext cx="6333305" cy="5704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그룹 53"/>
          <p:cNvGrpSpPr/>
          <p:nvPr/>
        </p:nvGrpSpPr>
        <p:grpSpPr>
          <a:xfrm rot="10800000">
            <a:off x="6750910" y="3717032"/>
            <a:ext cx="2393090" cy="3140968"/>
            <a:chOff x="0" y="0"/>
            <a:chExt cx="2525996" cy="3315409"/>
          </a:xfrm>
        </p:grpSpPr>
        <p:sp>
          <p:nvSpPr>
            <p:cNvPr id="22" name="직사각형 21"/>
            <p:cNvSpPr/>
            <p:nvPr/>
          </p:nvSpPr>
          <p:spPr>
            <a:xfrm>
              <a:off x="631499" y="476671"/>
              <a:ext cx="631499" cy="473123"/>
            </a:xfrm>
            <a:prstGeom prst="rect">
              <a:avLst/>
            </a:prstGeom>
            <a:solidFill>
              <a:srgbClr val="D6E2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1262998" y="949794"/>
              <a:ext cx="631499" cy="473123"/>
            </a:xfrm>
            <a:prstGeom prst="rect">
              <a:avLst/>
            </a:prstGeom>
            <a:solidFill>
              <a:srgbClr val="BDD2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1894497" y="1422917"/>
              <a:ext cx="631499" cy="473123"/>
            </a:xfrm>
            <a:prstGeom prst="rect">
              <a:avLst/>
            </a:prstGeom>
            <a:solidFill>
              <a:srgbClr val="95B7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1262998" y="1896040"/>
              <a:ext cx="607990" cy="455992"/>
            </a:xfrm>
            <a:prstGeom prst="rect">
              <a:avLst/>
            </a:prstGeom>
            <a:solidFill>
              <a:srgbClr val="6077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631499" y="2369163"/>
              <a:ext cx="631499" cy="473123"/>
            </a:xfrm>
            <a:prstGeom prst="rect">
              <a:avLst/>
            </a:prstGeom>
            <a:solidFill>
              <a:srgbClr val="3947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0" y="0"/>
              <a:ext cx="631499" cy="473123"/>
            </a:xfrm>
            <a:prstGeom prst="rect">
              <a:avLst/>
            </a:prstGeom>
            <a:solidFill>
              <a:srgbClr val="ECF2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0" y="2842286"/>
              <a:ext cx="631499" cy="473123"/>
            </a:xfrm>
            <a:prstGeom prst="rect">
              <a:avLst/>
            </a:prstGeom>
            <a:solidFill>
              <a:srgbClr val="2832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</p:grpSp>
      <p:sp>
        <p:nvSpPr>
          <p:cNvPr id="13" name="직사각형 12"/>
          <p:cNvSpPr/>
          <p:nvPr/>
        </p:nvSpPr>
        <p:spPr>
          <a:xfrm>
            <a:off x="231745" y="251356"/>
            <a:ext cx="131592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dirty="0">
                <a:latin typeface="나눔스퀘어OTF Bold" pitchFamily="34" charset="-127"/>
                <a:ea typeface="나눔스퀘어OTF Bold" pitchFamily="34" charset="-127"/>
              </a:rPr>
              <a:t>#</a:t>
            </a:r>
            <a:r>
              <a:rPr lang="en-US" altLang="ko-KR" dirty="0" smtClean="0">
                <a:latin typeface="나눔스퀘어OTF Bold" pitchFamily="34" charset="-127"/>
                <a:ea typeface="나눔스퀘어OTF Bold" pitchFamily="34" charset="-127"/>
              </a:rPr>
              <a:t> </a:t>
            </a:r>
            <a:r>
              <a:rPr lang="ko-KR" altLang="en-US" dirty="0" smtClean="0">
                <a:latin typeface="나눔스퀘어OTF Bold" pitchFamily="34" charset="-127"/>
                <a:ea typeface="나눔스퀘어OTF Bold" pitchFamily="34" charset="-127"/>
              </a:rPr>
              <a:t>서버 측</a:t>
            </a:r>
            <a:endParaRPr lang="ko-KR" altLang="en-US" dirty="0">
              <a:latin typeface="나눔스퀘어OTF Bold" pitchFamily="34" charset="-127"/>
              <a:ea typeface="나눔스퀘어OTF Bold" pitchFamily="34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860032" y="1772816"/>
            <a:ext cx="419624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dirty="0" smtClean="0">
                <a:latin typeface="나눔스퀘어OTF Bold" pitchFamily="34" charset="-127"/>
                <a:ea typeface="나눔스퀘어OTF Bold" pitchFamily="34" charset="-127"/>
              </a:rPr>
              <a:t>- </a:t>
            </a:r>
            <a:r>
              <a:rPr lang="ko-KR" altLang="en-US" dirty="0" smtClean="0">
                <a:latin typeface="나눔스퀘어OTF Bold" pitchFamily="34" charset="-127"/>
                <a:ea typeface="나눔스퀘어OTF Bold" pitchFamily="34" charset="-127"/>
              </a:rPr>
              <a:t>수신한 공개토큰으로부터 비밀토큰 계산</a:t>
            </a:r>
            <a:endParaRPr lang="ko-KR" altLang="en-US" dirty="0">
              <a:latin typeface="나눔스퀘어OTF Bold" pitchFamily="34" charset="-127"/>
              <a:ea typeface="나눔스퀘어OTF Bold" pitchFamily="34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4860032" y="2311407"/>
            <a:ext cx="419624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dirty="0" smtClean="0">
                <a:latin typeface="나눔스퀘어OTF Bold" pitchFamily="34" charset="-127"/>
                <a:ea typeface="나눔스퀘어OTF Bold" pitchFamily="34" charset="-127"/>
              </a:rPr>
              <a:t>- </a:t>
            </a:r>
            <a:r>
              <a:rPr lang="ko-KR" altLang="en-US" dirty="0" smtClean="0">
                <a:latin typeface="나눔스퀘어OTF Bold" pitchFamily="34" charset="-127"/>
                <a:ea typeface="나눔스퀘어OTF Bold" pitchFamily="34" charset="-127"/>
              </a:rPr>
              <a:t>도청</a:t>
            </a:r>
            <a:r>
              <a:rPr lang="en-US" altLang="ko-KR" dirty="0" smtClean="0">
                <a:latin typeface="나눔스퀘어OTF Bold" pitchFamily="34" charset="-127"/>
                <a:ea typeface="나눔스퀘어OTF Bold" pitchFamily="34" charset="-127"/>
              </a:rPr>
              <a:t>, </a:t>
            </a:r>
            <a:r>
              <a:rPr lang="ko-KR" altLang="en-US" dirty="0" smtClean="0">
                <a:latin typeface="나눔스퀘어OTF Bold" pitchFamily="34" charset="-127"/>
                <a:ea typeface="나눔스퀘어OTF Bold" pitchFamily="34" charset="-127"/>
              </a:rPr>
              <a:t>재전송 공격 방지를 위해서 클라이언트와 서버 시간 차이 검증</a:t>
            </a:r>
            <a:endParaRPr lang="ko-KR" altLang="en-US" dirty="0">
              <a:latin typeface="나눔스퀘어OTF Bold" pitchFamily="34" charset="-127"/>
              <a:ea typeface="나눔스퀘어OTF Bold" pitchFamily="34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4860032" y="4207888"/>
            <a:ext cx="419624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dirty="0" smtClean="0">
                <a:latin typeface="나눔스퀘어OTF Bold" pitchFamily="34" charset="-127"/>
                <a:ea typeface="나눔스퀘어OTF Bold" pitchFamily="34" charset="-127"/>
              </a:rPr>
              <a:t>- </a:t>
            </a:r>
            <a:r>
              <a:rPr lang="ko-KR" altLang="en-US" dirty="0" smtClean="0">
                <a:latin typeface="나눔스퀘어OTF Bold" pitchFamily="34" charset="-127"/>
                <a:ea typeface="나눔스퀘어OTF Bold" pitchFamily="34" charset="-127"/>
              </a:rPr>
              <a:t>일회용 인증 정보 값이 동일하면 요청을 허용하고 사용자 정보 전송</a:t>
            </a:r>
            <a:endParaRPr lang="ko-KR" altLang="en-US" dirty="0">
              <a:latin typeface="나눔스퀘어OTF Bold" pitchFamily="34" charset="-127"/>
              <a:ea typeface="나눔스퀘어OTF Bold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9007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3307388" y="621849"/>
            <a:ext cx="25202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0" b="1" spc="-450" dirty="0" smtClean="0">
                <a:gradFill flip="none" rotWithShape="1"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10800000" scaled="0"/>
                  <a:tileRect/>
                </a:gradFill>
                <a:latin typeface="나눔스퀘어OTF Bold" pitchFamily="34" charset="-127"/>
                <a:ea typeface="나눔스퀘어OTF Bold" pitchFamily="34" charset="-127"/>
              </a:rPr>
              <a:t>Index</a:t>
            </a:r>
            <a:endParaRPr lang="ko-KR" altLang="en-US" sz="8000" b="1" spc="-450" dirty="0">
              <a:gradFill flip="none" rotWithShape="1"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10800000" scaled="0"/>
                <a:tileRect/>
              </a:gradFill>
              <a:latin typeface="나눔스퀘어OTF Bold" pitchFamily="34" charset="-127"/>
              <a:ea typeface="나눔스퀘어OTF Bold" pitchFamily="34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3073698" y="2176949"/>
            <a:ext cx="288000" cy="216000"/>
          </a:xfrm>
          <a:prstGeom prst="rect">
            <a:avLst/>
          </a:prstGeom>
          <a:solidFill>
            <a:srgbClr val="2832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OTF Bold" pitchFamily="34" charset="-127"/>
              <a:ea typeface="나눔스퀘어OTF Bold" pitchFamily="34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3370803" y="2062009"/>
            <a:ext cx="243028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spc="-180" dirty="0" smtClean="0">
                <a:solidFill>
                  <a:srgbClr val="283214">
                    <a:alpha val="97000"/>
                  </a:srgbClr>
                </a:solidFill>
                <a:latin typeface="나눔스퀘어OTF Bold" pitchFamily="34" charset="-127"/>
                <a:ea typeface="나눔스퀘어OTF Bold" pitchFamily="34" charset="-127"/>
              </a:rPr>
              <a:t>Chapter1 : </a:t>
            </a:r>
            <a:r>
              <a:rPr lang="en-US" altLang="ko-KR" sz="2200" spc="-180" dirty="0" smtClean="0">
                <a:solidFill>
                  <a:srgbClr val="283214">
                    <a:alpha val="97000"/>
                  </a:srgbClr>
                </a:solidFill>
                <a:latin typeface="나눔스퀘어OTF Bold" pitchFamily="34" charset="-127"/>
                <a:ea typeface="나눔스퀘어OTF Bold" pitchFamily="34" charset="-127"/>
              </a:rPr>
              <a:t>Frontend</a:t>
            </a:r>
            <a:endParaRPr lang="ko-KR" altLang="en-US" sz="2200" spc="-180" dirty="0">
              <a:solidFill>
                <a:srgbClr val="283214">
                  <a:alpha val="97000"/>
                </a:srgbClr>
              </a:solidFill>
              <a:latin typeface="나눔스퀘어OTF Bold" pitchFamily="34" charset="-127"/>
              <a:ea typeface="나눔스퀘어OTF Bold" pitchFamily="34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3083223" y="2898190"/>
            <a:ext cx="288000" cy="216000"/>
          </a:xfrm>
          <a:prstGeom prst="rect">
            <a:avLst/>
          </a:prstGeom>
          <a:solidFill>
            <a:srgbClr val="3947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OTF Bold" pitchFamily="34" charset="-127"/>
              <a:ea typeface="나눔스퀘어OTF Bold" pitchFamily="34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3380328" y="2783250"/>
            <a:ext cx="233429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spc="-180" dirty="0" smtClean="0">
                <a:solidFill>
                  <a:srgbClr val="39471D">
                    <a:alpha val="97000"/>
                  </a:srgbClr>
                </a:solidFill>
                <a:latin typeface="나눔스퀘어OTF Bold" pitchFamily="34" charset="-127"/>
                <a:ea typeface="나눔스퀘어OTF Bold" pitchFamily="34" charset="-127"/>
              </a:rPr>
              <a:t>Chapter2 : </a:t>
            </a:r>
            <a:r>
              <a:rPr lang="ko-KR" altLang="en-US" sz="2200" spc="-180" dirty="0" smtClean="0">
                <a:solidFill>
                  <a:srgbClr val="39471D">
                    <a:alpha val="97000"/>
                  </a:srgbClr>
                </a:solidFill>
                <a:latin typeface="나눔스퀘어OTF Bold" pitchFamily="34" charset="-127"/>
                <a:ea typeface="나눔스퀘어OTF Bold" pitchFamily="34" charset="-127"/>
              </a:rPr>
              <a:t>회원가입</a:t>
            </a:r>
            <a:endParaRPr lang="ko-KR" altLang="en-US" sz="2200" spc="-180" dirty="0">
              <a:solidFill>
                <a:srgbClr val="39471D">
                  <a:alpha val="97000"/>
                </a:srgbClr>
              </a:solidFill>
              <a:latin typeface="나눔스퀘어OTF Bold" pitchFamily="34" charset="-127"/>
              <a:ea typeface="나눔스퀘어OTF Bold" pitchFamily="34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3076904" y="3618270"/>
            <a:ext cx="288000" cy="216000"/>
          </a:xfrm>
          <a:prstGeom prst="rect">
            <a:avLst/>
          </a:prstGeom>
          <a:solidFill>
            <a:srgbClr val="6077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OTF Bold" pitchFamily="34" charset="-127"/>
              <a:ea typeface="나눔스퀘어OTF Bold" pitchFamily="34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3374009" y="3503330"/>
            <a:ext cx="314220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spc="-180" dirty="0" smtClean="0">
                <a:solidFill>
                  <a:srgbClr val="607731">
                    <a:alpha val="97000"/>
                  </a:srgbClr>
                </a:solidFill>
                <a:latin typeface="나눔스퀘어OTF Bold" pitchFamily="34" charset="-127"/>
                <a:ea typeface="나눔스퀘어OTF Bold" pitchFamily="34" charset="-127"/>
              </a:rPr>
              <a:t>Chapter3 : </a:t>
            </a:r>
            <a:r>
              <a:rPr lang="ko-KR" altLang="en-US" sz="2200" spc="-180" dirty="0" smtClean="0">
                <a:solidFill>
                  <a:srgbClr val="607731">
                    <a:alpha val="97000"/>
                  </a:srgbClr>
                </a:solidFill>
                <a:latin typeface="나눔스퀘어OTF Bold" pitchFamily="34" charset="-127"/>
                <a:ea typeface="나눔스퀘어OTF Bold" pitchFamily="34" charset="-127"/>
              </a:rPr>
              <a:t>로그인</a:t>
            </a:r>
            <a:r>
              <a:rPr lang="en-US" altLang="ko-KR" sz="2200" spc="-180" dirty="0" smtClean="0">
                <a:solidFill>
                  <a:srgbClr val="607731">
                    <a:alpha val="97000"/>
                  </a:srgbClr>
                </a:solidFill>
                <a:latin typeface="나눔스퀘어OTF Bold" pitchFamily="34" charset="-127"/>
                <a:ea typeface="나눔스퀘어OTF Bold" pitchFamily="34" charset="-127"/>
              </a:rPr>
              <a:t>, </a:t>
            </a:r>
            <a:r>
              <a:rPr lang="ko-KR" altLang="en-US" sz="2200" spc="-180" dirty="0" smtClean="0">
                <a:solidFill>
                  <a:srgbClr val="607731">
                    <a:alpha val="97000"/>
                  </a:srgbClr>
                </a:solidFill>
                <a:latin typeface="나눔스퀘어OTF Bold" pitchFamily="34" charset="-127"/>
                <a:ea typeface="나눔스퀘어OTF Bold" pitchFamily="34" charset="-127"/>
              </a:rPr>
              <a:t>로그아웃</a:t>
            </a:r>
            <a:endParaRPr lang="ko-KR" altLang="en-US" sz="2200" spc="-180" dirty="0">
              <a:solidFill>
                <a:srgbClr val="607731">
                  <a:alpha val="97000"/>
                </a:srgbClr>
              </a:solidFill>
              <a:latin typeface="나눔스퀘어OTF Bold" pitchFamily="34" charset="-127"/>
              <a:ea typeface="나눔스퀘어OTF Bold" pitchFamily="34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3075301" y="4338350"/>
            <a:ext cx="288000" cy="216000"/>
          </a:xfrm>
          <a:prstGeom prst="rect">
            <a:avLst/>
          </a:prstGeom>
          <a:solidFill>
            <a:srgbClr val="95B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OTF Bold" pitchFamily="34" charset="-127"/>
              <a:ea typeface="나눔스퀘어OTF Bold" pitchFamily="34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3372406" y="4223410"/>
            <a:ext cx="261513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spc="-180" dirty="0" smtClean="0">
                <a:solidFill>
                  <a:srgbClr val="95B751">
                    <a:alpha val="97000"/>
                  </a:srgbClr>
                </a:solidFill>
                <a:latin typeface="나눔스퀘어OTF Bold" pitchFamily="34" charset="-127"/>
                <a:ea typeface="나눔스퀘어OTF Bold" pitchFamily="34" charset="-127"/>
              </a:rPr>
              <a:t>Chapter4 : </a:t>
            </a:r>
            <a:r>
              <a:rPr lang="ko-KR" altLang="en-US" sz="2200" spc="-180" dirty="0" err="1" smtClean="0">
                <a:solidFill>
                  <a:srgbClr val="95B751">
                    <a:alpha val="97000"/>
                  </a:srgbClr>
                </a:solidFill>
                <a:latin typeface="나눔스퀘어OTF Bold" pitchFamily="34" charset="-127"/>
                <a:ea typeface="나눔스퀘어OTF Bold" pitchFamily="34" charset="-127"/>
              </a:rPr>
              <a:t>마이페이지</a:t>
            </a:r>
            <a:endParaRPr lang="ko-KR" altLang="en-US" sz="2200" spc="-180" dirty="0">
              <a:solidFill>
                <a:srgbClr val="95B751">
                  <a:alpha val="97000"/>
                </a:srgbClr>
              </a:solidFill>
              <a:latin typeface="나눔스퀘어OTF Bold" pitchFamily="34" charset="-127"/>
              <a:ea typeface="나눔스퀘어OTF Bold" pitchFamily="34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3073698" y="5058430"/>
            <a:ext cx="288000" cy="216000"/>
          </a:xfrm>
          <a:prstGeom prst="rect">
            <a:avLst/>
          </a:prstGeom>
          <a:solidFill>
            <a:srgbClr val="BDD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OTF Bold" pitchFamily="34" charset="-127"/>
              <a:ea typeface="나눔스퀘어OTF Bold" pitchFamily="34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3370803" y="4943490"/>
            <a:ext cx="238174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spc="-180" dirty="0" smtClean="0">
                <a:solidFill>
                  <a:srgbClr val="BDD292">
                    <a:alpha val="97000"/>
                  </a:srgbClr>
                </a:solidFill>
                <a:latin typeface="나눔스퀘어OTF Bold" pitchFamily="34" charset="-127"/>
                <a:ea typeface="나눔스퀘어OTF Bold" pitchFamily="34" charset="-127"/>
              </a:rPr>
              <a:t>Chapter5 : </a:t>
            </a:r>
            <a:r>
              <a:rPr lang="ko-KR" altLang="en-US" sz="2200" spc="-180" dirty="0" smtClean="0">
                <a:solidFill>
                  <a:srgbClr val="BDD292">
                    <a:alpha val="97000"/>
                  </a:srgbClr>
                </a:solidFill>
                <a:latin typeface="나눔스퀘어OTF Bold" pitchFamily="34" charset="-127"/>
                <a:ea typeface="나눔스퀘어OTF Bold" pitchFamily="34" charset="-127"/>
              </a:rPr>
              <a:t>상품 등록</a:t>
            </a:r>
            <a:endParaRPr lang="ko-KR" altLang="en-US" sz="2200" spc="-180" dirty="0">
              <a:solidFill>
                <a:srgbClr val="BDD292">
                  <a:alpha val="97000"/>
                </a:srgbClr>
              </a:solidFill>
              <a:latin typeface="나눔스퀘어OTF Bold" pitchFamily="34" charset="-127"/>
              <a:ea typeface="나눔스퀘어OTF Bold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53"/>
          <p:cNvGrpSpPr/>
          <p:nvPr/>
        </p:nvGrpSpPr>
        <p:grpSpPr>
          <a:xfrm rot="10800000">
            <a:off x="6750910" y="3717032"/>
            <a:ext cx="2393090" cy="3140968"/>
            <a:chOff x="0" y="0"/>
            <a:chExt cx="2525996" cy="3315409"/>
          </a:xfrm>
        </p:grpSpPr>
        <p:sp>
          <p:nvSpPr>
            <p:cNvPr id="22" name="직사각형 21"/>
            <p:cNvSpPr/>
            <p:nvPr/>
          </p:nvSpPr>
          <p:spPr>
            <a:xfrm>
              <a:off x="631499" y="476671"/>
              <a:ext cx="631499" cy="473123"/>
            </a:xfrm>
            <a:prstGeom prst="rect">
              <a:avLst/>
            </a:prstGeom>
            <a:solidFill>
              <a:srgbClr val="D6E2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1262998" y="949794"/>
              <a:ext cx="631499" cy="473123"/>
            </a:xfrm>
            <a:prstGeom prst="rect">
              <a:avLst/>
            </a:prstGeom>
            <a:solidFill>
              <a:srgbClr val="BDD2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1894497" y="1422917"/>
              <a:ext cx="631499" cy="473123"/>
            </a:xfrm>
            <a:prstGeom prst="rect">
              <a:avLst/>
            </a:prstGeom>
            <a:solidFill>
              <a:srgbClr val="95B7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1262998" y="1896040"/>
              <a:ext cx="607990" cy="455992"/>
            </a:xfrm>
            <a:prstGeom prst="rect">
              <a:avLst/>
            </a:prstGeom>
            <a:solidFill>
              <a:srgbClr val="6077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631499" y="2369163"/>
              <a:ext cx="631499" cy="473123"/>
            </a:xfrm>
            <a:prstGeom prst="rect">
              <a:avLst/>
            </a:prstGeom>
            <a:solidFill>
              <a:srgbClr val="3947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0" y="0"/>
              <a:ext cx="631499" cy="473123"/>
            </a:xfrm>
            <a:prstGeom prst="rect">
              <a:avLst/>
            </a:prstGeom>
            <a:solidFill>
              <a:srgbClr val="ECF2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0" y="2842286"/>
              <a:ext cx="631499" cy="473123"/>
            </a:xfrm>
            <a:prstGeom prst="rect">
              <a:avLst/>
            </a:prstGeom>
            <a:solidFill>
              <a:srgbClr val="2832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</p:grp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75" y="872877"/>
            <a:ext cx="8575917" cy="29881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75" y="4533478"/>
            <a:ext cx="66040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직사각형 16"/>
          <p:cNvSpPr/>
          <p:nvPr/>
        </p:nvSpPr>
        <p:spPr>
          <a:xfrm>
            <a:off x="297875" y="395372"/>
            <a:ext cx="3554045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dirty="0" smtClean="0">
                <a:latin typeface="나눔스퀘어OTF Bold" pitchFamily="34" charset="-127"/>
                <a:ea typeface="나눔스퀘어OTF Bold" pitchFamily="34" charset="-127"/>
              </a:rPr>
              <a:t>- </a:t>
            </a:r>
            <a:r>
              <a:rPr lang="ko-KR" altLang="en-US" dirty="0" smtClean="0">
                <a:latin typeface="나눔스퀘어OTF Bold" pitchFamily="34" charset="-127"/>
                <a:ea typeface="나눔스퀘어OTF Bold" pitchFamily="34" charset="-127"/>
              </a:rPr>
              <a:t>인증된 회원에게</a:t>
            </a:r>
            <a:r>
              <a:rPr lang="en-US" altLang="ko-KR" dirty="0" smtClean="0">
                <a:latin typeface="나눔스퀘어OTF Bold" pitchFamily="34" charset="-127"/>
                <a:ea typeface="나눔스퀘어OTF Bold" pitchFamily="34" charset="-127"/>
              </a:rPr>
              <a:t> MYPAGE  </a:t>
            </a:r>
            <a:r>
              <a:rPr lang="ko-KR" altLang="en-US" dirty="0" smtClean="0">
                <a:latin typeface="나눔스퀘어OTF Bold" pitchFamily="34" charset="-127"/>
                <a:ea typeface="나눔스퀘어OTF Bold" pitchFamily="34" charset="-127"/>
              </a:rPr>
              <a:t>보여</a:t>
            </a:r>
            <a:r>
              <a:rPr lang="ko-KR" altLang="en-US" dirty="0">
                <a:latin typeface="나눔스퀘어OTF Bold" pitchFamily="34" charset="-127"/>
                <a:ea typeface="나눔스퀘어OTF Bold" pitchFamily="34" charset="-127"/>
              </a:rPr>
              <a:t>줌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297875" y="4067780"/>
            <a:ext cx="3698061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dirty="0" smtClean="0">
                <a:latin typeface="나눔스퀘어OTF Bold" pitchFamily="34" charset="-127"/>
                <a:ea typeface="나눔스퀘어OTF Bold" pitchFamily="34" charset="-127"/>
              </a:rPr>
              <a:t>- </a:t>
            </a:r>
            <a:r>
              <a:rPr lang="ko-KR" altLang="en-US" dirty="0" smtClean="0">
                <a:latin typeface="나눔스퀘어OTF Bold" pitchFamily="34" charset="-127"/>
                <a:ea typeface="나눔스퀘어OTF Bold" pitchFamily="34" charset="-127"/>
              </a:rPr>
              <a:t>서버 콘솔에 </a:t>
            </a:r>
            <a:r>
              <a:rPr lang="ko-KR" altLang="en-US" dirty="0" err="1" smtClean="0">
                <a:latin typeface="나눔스퀘어OTF Bold" pitchFamily="34" charset="-127"/>
                <a:ea typeface="나눔스퀘어OTF Bold" pitchFamily="34" charset="-127"/>
              </a:rPr>
              <a:t>난수화</a:t>
            </a:r>
            <a:r>
              <a:rPr lang="ko-KR" altLang="en-US" dirty="0" smtClean="0">
                <a:latin typeface="나눔스퀘어OTF Bold" pitchFamily="34" charset="-127"/>
                <a:ea typeface="나눔스퀘어OTF Bold" pitchFamily="34" charset="-127"/>
              </a:rPr>
              <a:t> 토큰 인증 출력</a:t>
            </a:r>
            <a:endParaRPr lang="ko-KR" altLang="en-US" dirty="0">
              <a:latin typeface="나눔스퀘어OTF Bold" pitchFamily="34" charset="-127"/>
              <a:ea typeface="나눔스퀘어OTF Bold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5745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53"/>
          <p:cNvGrpSpPr/>
          <p:nvPr/>
        </p:nvGrpSpPr>
        <p:grpSpPr>
          <a:xfrm rot="10800000">
            <a:off x="6750910" y="3717032"/>
            <a:ext cx="2393090" cy="3140968"/>
            <a:chOff x="0" y="0"/>
            <a:chExt cx="2525996" cy="3315409"/>
          </a:xfrm>
        </p:grpSpPr>
        <p:sp>
          <p:nvSpPr>
            <p:cNvPr id="22" name="직사각형 21"/>
            <p:cNvSpPr/>
            <p:nvPr/>
          </p:nvSpPr>
          <p:spPr>
            <a:xfrm>
              <a:off x="631499" y="476671"/>
              <a:ext cx="631499" cy="473123"/>
            </a:xfrm>
            <a:prstGeom prst="rect">
              <a:avLst/>
            </a:prstGeom>
            <a:solidFill>
              <a:srgbClr val="D6E2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1262998" y="949794"/>
              <a:ext cx="631499" cy="473123"/>
            </a:xfrm>
            <a:prstGeom prst="rect">
              <a:avLst/>
            </a:prstGeom>
            <a:solidFill>
              <a:srgbClr val="BDD2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1894497" y="1422917"/>
              <a:ext cx="631499" cy="473123"/>
            </a:xfrm>
            <a:prstGeom prst="rect">
              <a:avLst/>
            </a:prstGeom>
            <a:solidFill>
              <a:srgbClr val="95B7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1262998" y="1896040"/>
              <a:ext cx="607990" cy="455992"/>
            </a:xfrm>
            <a:prstGeom prst="rect">
              <a:avLst/>
            </a:prstGeom>
            <a:solidFill>
              <a:srgbClr val="6077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631499" y="2369163"/>
              <a:ext cx="631499" cy="473123"/>
            </a:xfrm>
            <a:prstGeom prst="rect">
              <a:avLst/>
            </a:prstGeom>
            <a:solidFill>
              <a:srgbClr val="3947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0" y="0"/>
              <a:ext cx="631499" cy="473123"/>
            </a:xfrm>
            <a:prstGeom prst="rect">
              <a:avLst/>
            </a:prstGeom>
            <a:solidFill>
              <a:srgbClr val="ECF2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0" y="2842286"/>
              <a:ext cx="631499" cy="473123"/>
            </a:xfrm>
            <a:prstGeom prst="rect">
              <a:avLst/>
            </a:prstGeom>
            <a:solidFill>
              <a:srgbClr val="2832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0" y="0"/>
            <a:ext cx="43204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b="1" spc="-450" dirty="0" smtClean="0">
                <a:gradFill flip="none" rotWithShape="1"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10800000" scaled="0"/>
                  <a:tileRect/>
                </a:gradFill>
                <a:latin typeface="나눔스퀘어OTF Bold" pitchFamily="34" charset="-127"/>
                <a:ea typeface="나눔스퀘어OTF Bold" pitchFamily="34" charset="-127"/>
              </a:rPr>
              <a:t>Chapter5 : </a:t>
            </a:r>
            <a:r>
              <a:rPr lang="ko-KR" altLang="en-US" sz="4400" b="1" spc="-450" dirty="0" smtClean="0">
                <a:gradFill flip="none" rotWithShape="1"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10800000" scaled="0"/>
                  <a:tileRect/>
                </a:gradFill>
                <a:latin typeface="나눔스퀘어OTF Bold" pitchFamily="34" charset="-127"/>
                <a:ea typeface="나눔스퀘어OTF Bold" pitchFamily="34" charset="-127"/>
              </a:rPr>
              <a:t>상품등록</a:t>
            </a:r>
            <a:endParaRPr lang="ko-KR" altLang="en-US" sz="4400" b="1" spc="-450" dirty="0">
              <a:gradFill flip="none" rotWithShape="1"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10800000" scaled="0"/>
                <a:tileRect/>
              </a:gradFill>
              <a:latin typeface="나눔스퀘어OTF Bold" pitchFamily="34" charset="-127"/>
              <a:ea typeface="나눔스퀘어OTF Bold" pitchFamily="34" charset="-127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87327"/>
            <a:ext cx="32385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직사각형 11"/>
          <p:cNvSpPr/>
          <p:nvPr/>
        </p:nvSpPr>
        <p:spPr>
          <a:xfrm>
            <a:off x="395537" y="1836733"/>
            <a:ext cx="1764669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dirty="0" smtClean="0">
                <a:latin typeface="나눔스퀘어OTF Bold" pitchFamily="34" charset="-127"/>
                <a:ea typeface="나눔스퀘어OTF Bold" pitchFamily="34" charset="-127"/>
              </a:rPr>
              <a:t>- </a:t>
            </a:r>
            <a:r>
              <a:rPr lang="ko-KR" altLang="en-US" dirty="0" smtClean="0">
                <a:latin typeface="나눔스퀘어OTF Bold" pitchFamily="34" charset="-127"/>
                <a:ea typeface="나눔스퀘어OTF Bold" pitchFamily="34" charset="-127"/>
              </a:rPr>
              <a:t>상품 모델 생성</a:t>
            </a:r>
            <a:endParaRPr lang="ko-KR" altLang="en-US" dirty="0">
              <a:latin typeface="나눔스퀘어OTF Bold" pitchFamily="34" charset="-127"/>
              <a:ea typeface="나눔스퀘어OTF Bold" pitchFamily="34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826180" y="3068960"/>
            <a:ext cx="2160240" cy="13762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128" b="24892"/>
          <a:stretch/>
        </p:blipFill>
        <p:spPr bwMode="auto">
          <a:xfrm>
            <a:off x="3851920" y="1484784"/>
            <a:ext cx="5292080" cy="435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직사각형 14"/>
          <p:cNvSpPr/>
          <p:nvPr/>
        </p:nvSpPr>
        <p:spPr>
          <a:xfrm>
            <a:off x="5563235" y="2504876"/>
            <a:ext cx="26833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dirty="0" smtClean="0">
                <a:latin typeface="나눔스퀘어OTF Bold" pitchFamily="34" charset="-127"/>
                <a:ea typeface="나눔스퀘어OTF Bold" pitchFamily="34" charset="-127"/>
              </a:rPr>
              <a:t>- Product Schema</a:t>
            </a:r>
            <a:r>
              <a:rPr lang="ko-KR" altLang="en-US" dirty="0" smtClean="0">
                <a:latin typeface="나눔스퀘어OTF Bold" pitchFamily="34" charset="-127"/>
                <a:ea typeface="나눔스퀘어OTF Bold" pitchFamily="34" charset="-127"/>
              </a:rPr>
              <a:t> 생성</a:t>
            </a:r>
            <a:endParaRPr lang="ko-KR" altLang="en-US" dirty="0">
              <a:latin typeface="나눔스퀘어OTF Bold" pitchFamily="34" charset="-127"/>
              <a:ea typeface="나눔스퀘어OTF Bold" pitchFamily="34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5580112" y="4797152"/>
            <a:ext cx="310681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dirty="0" smtClean="0">
                <a:latin typeface="나눔스퀘어OTF Bold" pitchFamily="34" charset="-127"/>
                <a:ea typeface="나눔스퀘어OTF Bold" pitchFamily="34" charset="-127"/>
              </a:rPr>
              <a:t>- Product Schema</a:t>
            </a:r>
            <a:r>
              <a:rPr lang="ko-KR" altLang="en-US" dirty="0">
                <a:latin typeface="나눔스퀘어OTF Bold" pitchFamily="34" charset="-127"/>
                <a:ea typeface="나눔스퀘어OTF Bold" pitchFamily="34" charset="-127"/>
              </a:rPr>
              <a:t>를 </a:t>
            </a:r>
            <a:r>
              <a:rPr lang="ko-KR" altLang="en-US" dirty="0" smtClean="0">
                <a:latin typeface="나눔스퀘어OTF Bold" pitchFamily="34" charset="-127"/>
                <a:ea typeface="나눔스퀘어OTF Bold" pitchFamily="34" charset="-127"/>
              </a:rPr>
              <a:t>외부에서 사용할 </a:t>
            </a:r>
            <a:r>
              <a:rPr lang="ko-KR" altLang="en-US" dirty="0">
                <a:latin typeface="나눔스퀘어OTF Bold" pitchFamily="34" charset="-127"/>
                <a:ea typeface="나눔스퀘어OTF Bold" pitchFamily="34" charset="-127"/>
              </a:rPr>
              <a:t>수 있도록 </a:t>
            </a:r>
            <a:r>
              <a:rPr lang="ko-KR" altLang="en-US" dirty="0" smtClean="0">
                <a:latin typeface="나눔스퀘어OTF Bold" pitchFamily="34" charset="-127"/>
                <a:ea typeface="나눔스퀘어OTF Bold" pitchFamily="34" charset="-127"/>
              </a:rPr>
              <a:t>모델생성</a:t>
            </a:r>
            <a:endParaRPr lang="ko-KR" altLang="en-US" dirty="0">
              <a:latin typeface="나눔스퀘어OTF Bold" pitchFamily="34" charset="-127"/>
              <a:ea typeface="나눔스퀘어OTF Bold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53"/>
          <p:cNvGrpSpPr/>
          <p:nvPr/>
        </p:nvGrpSpPr>
        <p:grpSpPr>
          <a:xfrm rot="10800000">
            <a:off x="6750910" y="3717032"/>
            <a:ext cx="2393090" cy="3140968"/>
            <a:chOff x="0" y="0"/>
            <a:chExt cx="2525996" cy="3315409"/>
          </a:xfrm>
        </p:grpSpPr>
        <p:sp>
          <p:nvSpPr>
            <p:cNvPr id="22" name="직사각형 21"/>
            <p:cNvSpPr/>
            <p:nvPr/>
          </p:nvSpPr>
          <p:spPr>
            <a:xfrm>
              <a:off x="631499" y="476671"/>
              <a:ext cx="631499" cy="473123"/>
            </a:xfrm>
            <a:prstGeom prst="rect">
              <a:avLst/>
            </a:prstGeom>
            <a:solidFill>
              <a:srgbClr val="D6E2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1262998" y="949794"/>
              <a:ext cx="631499" cy="473123"/>
            </a:xfrm>
            <a:prstGeom prst="rect">
              <a:avLst/>
            </a:prstGeom>
            <a:solidFill>
              <a:srgbClr val="BDD2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1894497" y="1422917"/>
              <a:ext cx="631499" cy="473123"/>
            </a:xfrm>
            <a:prstGeom prst="rect">
              <a:avLst/>
            </a:prstGeom>
            <a:solidFill>
              <a:srgbClr val="95B7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1262998" y="1896040"/>
              <a:ext cx="607990" cy="455992"/>
            </a:xfrm>
            <a:prstGeom prst="rect">
              <a:avLst/>
            </a:prstGeom>
            <a:solidFill>
              <a:srgbClr val="6077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631499" y="2369163"/>
              <a:ext cx="631499" cy="473123"/>
            </a:xfrm>
            <a:prstGeom prst="rect">
              <a:avLst/>
            </a:prstGeom>
            <a:solidFill>
              <a:srgbClr val="3947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0" y="0"/>
              <a:ext cx="631499" cy="473123"/>
            </a:xfrm>
            <a:prstGeom prst="rect">
              <a:avLst/>
            </a:prstGeom>
            <a:solidFill>
              <a:srgbClr val="ECF2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0" y="2842286"/>
              <a:ext cx="631499" cy="473123"/>
            </a:xfrm>
            <a:prstGeom prst="rect">
              <a:avLst/>
            </a:prstGeom>
            <a:solidFill>
              <a:srgbClr val="2832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</p:grpSp>
      <p:sp>
        <p:nvSpPr>
          <p:cNvPr id="12" name="직사각형 11"/>
          <p:cNvSpPr/>
          <p:nvPr/>
        </p:nvSpPr>
        <p:spPr>
          <a:xfrm>
            <a:off x="277587" y="188640"/>
            <a:ext cx="2782245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dirty="0" smtClean="0">
                <a:latin typeface="나눔스퀘어OTF Bold" pitchFamily="34" charset="-127"/>
                <a:ea typeface="나눔스퀘어OTF Bold" pitchFamily="34" charset="-127"/>
              </a:rPr>
              <a:t>- DB</a:t>
            </a:r>
            <a:r>
              <a:rPr lang="ko-KR" altLang="en-US" dirty="0" smtClean="0">
                <a:latin typeface="나눔스퀘어OTF Bold" pitchFamily="34" charset="-127"/>
                <a:ea typeface="나눔스퀘어OTF Bold" pitchFamily="34" charset="-127"/>
              </a:rPr>
              <a:t>에 저장할 데이터 정의</a:t>
            </a:r>
            <a:endParaRPr lang="ko-KR" altLang="en-US" dirty="0">
              <a:latin typeface="나눔스퀘어OTF Bold" pitchFamily="34" charset="-127"/>
              <a:ea typeface="나눔스퀘어OTF Bold" pitchFamily="34" charset="-127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34"/>
          <a:stretch/>
        </p:blipFill>
        <p:spPr bwMode="auto">
          <a:xfrm>
            <a:off x="277587" y="548680"/>
            <a:ext cx="7750797" cy="3612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직사각형 17"/>
          <p:cNvSpPr/>
          <p:nvPr/>
        </p:nvSpPr>
        <p:spPr>
          <a:xfrm>
            <a:off x="277587" y="4427820"/>
            <a:ext cx="2566221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dirty="0" smtClean="0">
                <a:latin typeface="나눔스퀘어OTF Bold" pitchFamily="34" charset="-127"/>
                <a:ea typeface="나눔스퀘어OTF Bold" pitchFamily="34" charset="-127"/>
              </a:rPr>
              <a:t>- </a:t>
            </a:r>
            <a:r>
              <a:rPr lang="ko-KR" altLang="en-US" dirty="0" smtClean="0">
                <a:latin typeface="나눔스퀘어OTF Bold" pitchFamily="34" charset="-127"/>
                <a:ea typeface="나눔스퀘어OTF Bold" pitchFamily="34" charset="-127"/>
              </a:rPr>
              <a:t>데이터 배열 </a:t>
            </a:r>
            <a:r>
              <a:rPr lang="en-US" altLang="ko-KR" dirty="0" smtClean="0">
                <a:latin typeface="나눔스퀘어OTF Bold" pitchFamily="34" charset="-127"/>
                <a:ea typeface="나눔스퀘어OTF Bold" pitchFamily="34" charset="-127"/>
              </a:rPr>
              <a:t>DB</a:t>
            </a:r>
            <a:r>
              <a:rPr lang="ko-KR" altLang="en-US" dirty="0" smtClean="0">
                <a:latin typeface="나눔스퀘어OTF Bold" pitchFamily="34" charset="-127"/>
                <a:ea typeface="나눔스퀘어OTF Bold" pitchFamily="34" charset="-127"/>
              </a:rPr>
              <a:t>에 저장</a:t>
            </a:r>
            <a:endParaRPr lang="ko-KR" altLang="en-US" dirty="0">
              <a:latin typeface="나눔스퀘어OTF Bold" pitchFamily="34" charset="-127"/>
              <a:ea typeface="나눔스퀘어OTF Bold" pitchFamily="34" charset="-127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87" y="4797153"/>
            <a:ext cx="3142285" cy="177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34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53"/>
          <p:cNvGrpSpPr/>
          <p:nvPr/>
        </p:nvGrpSpPr>
        <p:grpSpPr>
          <a:xfrm rot="10800000">
            <a:off x="6750910" y="3717032"/>
            <a:ext cx="2393090" cy="3140968"/>
            <a:chOff x="0" y="0"/>
            <a:chExt cx="2525996" cy="3315409"/>
          </a:xfrm>
        </p:grpSpPr>
        <p:sp>
          <p:nvSpPr>
            <p:cNvPr id="22" name="직사각형 21"/>
            <p:cNvSpPr/>
            <p:nvPr/>
          </p:nvSpPr>
          <p:spPr>
            <a:xfrm>
              <a:off x="631499" y="476671"/>
              <a:ext cx="631499" cy="473123"/>
            </a:xfrm>
            <a:prstGeom prst="rect">
              <a:avLst/>
            </a:prstGeom>
            <a:solidFill>
              <a:srgbClr val="D6E2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1262998" y="949794"/>
              <a:ext cx="631499" cy="473123"/>
            </a:xfrm>
            <a:prstGeom prst="rect">
              <a:avLst/>
            </a:prstGeom>
            <a:solidFill>
              <a:srgbClr val="BDD2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1894497" y="1422917"/>
              <a:ext cx="631499" cy="473123"/>
            </a:xfrm>
            <a:prstGeom prst="rect">
              <a:avLst/>
            </a:prstGeom>
            <a:solidFill>
              <a:srgbClr val="95B7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1262998" y="1896040"/>
              <a:ext cx="607990" cy="455992"/>
            </a:xfrm>
            <a:prstGeom prst="rect">
              <a:avLst/>
            </a:prstGeom>
            <a:solidFill>
              <a:srgbClr val="6077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631499" y="2369163"/>
              <a:ext cx="631499" cy="473123"/>
            </a:xfrm>
            <a:prstGeom prst="rect">
              <a:avLst/>
            </a:prstGeom>
            <a:solidFill>
              <a:srgbClr val="3947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0" y="0"/>
              <a:ext cx="631499" cy="473123"/>
            </a:xfrm>
            <a:prstGeom prst="rect">
              <a:avLst/>
            </a:prstGeom>
            <a:solidFill>
              <a:srgbClr val="ECF2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0" y="2842286"/>
              <a:ext cx="631499" cy="473123"/>
            </a:xfrm>
            <a:prstGeom prst="rect">
              <a:avLst/>
            </a:prstGeom>
            <a:solidFill>
              <a:srgbClr val="2832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</p:grpSp>
      <p:sp>
        <p:nvSpPr>
          <p:cNvPr id="12" name="직사각형 11"/>
          <p:cNvSpPr/>
          <p:nvPr/>
        </p:nvSpPr>
        <p:spPr>
          <a:xfrm>
            <a:off x="277587" y="332656"/>
            <a:ext cx="3646341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dirty="0" smtClean="0">
                <a:latin typeface="나눔스퀘어OTF Bold" pitchFamily="34" charset="-127"/>
                <a:ea typeface="나눔스퀘어OTF Bold" pitchFamily="34" charset="-127"/>
              </a:rPr>
              <a:t>- Mongo shell</a:t>
            </a:r>
            <a:r>
              <a:rPr lang="ko-KR" altLang="en-US" dirty="0" smtClean="0">
                <a:latin typeface="나눔스퀘어OTF Bold" pitchFamily="34" charset="-127"/>
                <a:ea typeface="나눔스퀘어OTF Bold" pitchFamily="34" charset="-127"/>
              </a:rPr>
              <a:t>을 이용하여 </a:t>
            </a:r>
            <a:r>
              <a:rPr lang="en-US" altLang="ko-KR" dirty="0" smtClean="0">
                <a:latin typeface="나눔스퀘어OTF Bold" pitchFamily="34" charset="-127"/>
                <a:ea typeface="나눔스퀘어OTF Bold" pitchFamily="34" charset="-127"/>
              </a:rPr>
              <a:t>DB</a:t>
            </a:r>
            <a:r>
              <a:rPr lang="ko-KR" altLang="en-US" dirty="0">
                <a:latin typeface="나눔스퀘어OTF Bold" pitchFamily="34" charset="-127"/>
                <a:ea typeface="나눔스퀘어OTF Bold" pitchFamily="34" charset="-127"/>
              </a:rPr>
              <a:t> </a:t>
            </a:r>
            <a:r>
              <a:rPr lang="ko-KR" altLang="en-US" dirty="0" smtClean="0">
                <a:latin typeface="나눔스퀘어OTF Bold" pitchFamily="34" charset="-127"/>
                <a:ea typeface="나눔스퀘어OTF Bold" pitchFamily="34" charset="-127"/>
              </a:rPr>
              <a:t>확인</a:t>
            </a:r>
            <a:endParaRPr lang="ko-KR" altLang="en-US" dirty="0">
              <a:latin typeface="나눔스퀘어OTF Bold" pitchFamily="34" charset="-127"/>
              <a:ea typeface="나눔스퀘어OTF Bold" pitchFamily="34" charset="-127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776436"/>
            <a:ext cx="8597900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12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53"/>
          <p:cNvGrpSpPr/>
          <p:nvPr/>
        </p:nvGrpSpPr>
        <p:grpSpPr>
          <a:xfrm rot="10800000">
            <a:off x="6750910" y="3717032"/>
            <a:ext cx="2393090" cy="3140968"/>
            <a:chOff x="0" y="0"/>
            <a:chExt cx="2525996" cy="3315409"/>
          </a:xfrm>
        </p:grpSpPr>
        <p:sp>
          <p:nvSpPr>
            <p:cNvPr id="22" name="직사각형 21"/>
            <p:cNvSpPr/>
            <p:nvPr/>
          </p:nvSpPr>
          <p:spPr>
            <a:xfrm>
              <a:off x="631499" y="476671"/>
              <a:ext cx="631499" cy="473123"/>
            </a:xfrm>
            <a:prstGeom prst="rect">
              <a:avLst/>
            </a:prstGeom>
            <a:solidFill>
              <a:srgbClr val="D6E2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1262998" y="949794"/>
              <a:ext cx="631499" cy="473123"/>
            </a:xfrm>
            <a:prstGeom prst="rect">
              <a:avLst/>
            </a:prstGeom>
            <a:solidFill>
              <a:srgbClr val="BDD2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1894497" y="1422917"/>
              <a:ext cx="631499" cy="473123"/>
            </a:xfrm>
            <a:prstGeom prst="rect">
              <a:avLst/>
            </a:prstGeom>
            <a:solidFill>
              <a:srgbClr val="95B7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1262998" y="1896040"/>
              <a:ext cx="607990" cy="455992"/>
            </a:xfrm>
            <a:prstGeom prst="rect">
              <a:avLst/>
            </a:prstGeom>
            <a:solidFill>
              <a:srgbClr val="6077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631499" y="2369163"/>
              <a:ext cx="631499" cy="473123"/>
            </a:xfrm>
            <a:prstGeom prst="rect">
              <a:avLst/>
            </a:prstGeom>
            <a:solidFill>
              <a:srgbClr val="3947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0" y="0"/>
              <a:ext cx="631499" cy="473123"/>
            </a:xfrm>
            <a:prstGeom prst="rect">
              <a:avLst/>
            </a:prstGeom>
            <a:solidFill>
              <a:srgbClr val="ECF2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0" y="2842286"/>
              <a:ext cx="631499" cy="473123"/>
            </a:xfrm>
            <a:prstGeom prst="rect">
              <a:avLst/>
            </a:prstGeom>
            <a:solidFill>
              <a:srgbClr val="2832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</p:grpSp>
      <p:sp>
        <p:nvSpPr>
          <p:cNvPr id="12" name="직사각형 11"/>
          <p:cNvSpPr/>
          <p:nvPr/>
        </p:nvSpPr>
        <p:spPr>
          <a:xfrm>
            <a:off x="342478" y="156942"/>
            <a:ext cx="3790357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dirty="0" smtClean="0">
                <a:latin typeface="나눔스퀘어OTF Bold" pitchFamily="34" charset="-127"/>
                <a:ea typeface="나눔스퀘어OTF Bold" pitchFamily="34" charset="-127"/>
              </a:rPr>
              <a:t>- DB</a:t>
            </a:r>
            <a:r>
              <a:rPr lang="ko-KR" altLang="en-US" dirty="0" smtClean="0">
                <a:latin typeface="나눔스퀘어OTF Bold" pitchFamily="34" charset="-127"/>
                <a:ea typeface="나눔스퀘어OTF Bold" pitchFamily="34" charset="-127"/>
              </a:rPr>
              <a:t>의 데이터를 </a:t>
            </a:r>
            <a:r>
              <a:rPr lang="en-US" altLang="ko-KR" dirty="0" smtClean="0">
                <a:latin typeface="나눔스퀘어OTF Bold" pitchFamily="34" charset="-127"/>
                <a:ea typeface="나눔스퀘어OTF Bold" pitchFamily="34" charset="-127"/>
              </a:rPr>
              <a:t>View</a:t>
            </a:r>
            <a:r>
              <a:rPr lang="ko-KR" altLang="en-US" dirty="0" smtClean="0">
                <a:latin typeface="나눔스퀘어OTF Bold" pitchFamily="34" charset="-127"/>
                <a:ea typeface="나눔스퀘어OTF Bold" pitchFamily="34" charset="-127"/>
              </a:rPr>
              <a:t>로 표출 </a:t>
            </a:r>
            <a:r>
              <a:rPr lang="en-US" altLang="ko-KR" dirty="0" smtClean="0">
                <a:latin typeface="나눔스퀘어OTF Bold" pitchFamily="34" charset="-127"/>
                <a:ea typeface="나눔스퀘어OTF Bold" pitchFamily="34" charset="-127"/>
              </a:rPr>
              <a:t>-&gt; </a:t>
            </a:r>
            <a:r>
              <a:rPr lang="ko-KR" altLang="en-US" dirty="0" smtClean="0">
                <a:latin typeface="나눔스퀘어OTF Bold" pitchFamily="34" charset="-127"/>
                <a:ea typeface="나눔스퀘어OTF Bold" pitchFamily="34" charset="-127"/>
              </a:rPr>
              <a:t>실패</a:t>
            </a:r>
            <a:endParaRPr lang="ko-KR" altLang="en-US" dirty="0">
              <a:latin typeface="나눔스퀘어OTF Bold" pitchFamily="34" charset="-127"/>
              <a:ea typeface="나눔스퀘어OTF Bold" pitchFamily="34" charset="-127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78" y="548680"/>
            <a:ext cx="5309642" cy="307029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134" y="3576456"/>
            <a:ext cx="2939066" cy="315984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819" y="3585855"/>
            <a:ext cx="4518645" cy="318172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980728"/>
            <a:ext cx="2865161" cy="25922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58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2256302" y="2763747"/>
            <a:ext cx="4681090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200" b="1" spc="-450" dirty="0" smtClean="0">
                <a:gradFill flip="none" rotWithShape="1"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10800000" scaled="0"/>
                  <a:tileRect/>
                </a:gradFill>
                <a:latin typeface="나눔스퀘어OTF Bold" pitchFamily="34" charset="-127"/>
                <a:ea typeface="나눔스퀘어OTF Bold" pitchFamily="34" charset="-127"/>
              </a:rPr>
              <a:t>감사합니다</a:t>
            </a:r>
            <a:endParaRPr lang="ko-KR" altLang="en-US" sz="8200" b="1" spc="-450" dirty="0">
              <a:gradFill flip="none" rotWithShape="1"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10800000" scaled="0"/>
                <a:tileRect/>
              </a:gradFill>
              <a:latin typeface="나눔스퀘어OTF Bold" pitchFamily="34" charset="-127"/>
              <a:ea typeface="나눔스퀘어OTF Bold" pitchFamily="34" charset="-127"/>
            </a:endParaRPr>
          </a:p>
        </p:txBody>
      </p:sp>
      <p:grpSp>
        <p:nvGrpSpPr>
          <p:cNvPr id="20" name="그룹 19"/>
          <p:cNvGrpSpPr/>
          <p:nvPr/>
        </p:nvGrpSpPr>
        <p:grpSpPr>
          <a:xfrm rot="10800000">
            <a:off x="6750910" y="3717032"/>
            <a:ext cx="2393090" cy="3140968"/>
            <a:chOff x="0" y="0"/>
            <a:chExt cx="2525996" cy="3315409"/>
          </a:xfrm>
        </p:grpSpPr>
        <p:sp>
          <p:nvSpPr>
            <p:cNvPr id="21" name="직사각형 20"/>
            <p:cNvSpPr/>
            <p:nvPr/>
          </p:nvSpPr>
          <p:spPr>
            <a:xfrm>
              <a:off x="631499" y="476671"/>
              <a:ext cx="631499" cy="473123"/>
            </a:xfrm>
            <a:prstGeom prst="rect">
              <a:avLst/>
            </a:prstGeom>
            <a:solidFill>
              <a:srgbClr val="D6E2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1262998" y="949794"/>
              <a:ext cx="631499" cy="473123"/>
            </a:xfrm>
            <a:prstGeom prst="rect">
              <a:avLst/>
            </a:prstGeom>
            <a:solidFill>
              <a:srgbClr val="BDD2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1894497" y="1422917"/>
              <a:ext cx="631499" cy="473123"/>
            </a:xfrm>
            <a:prstGeom prst="rect">
              <a:avLst/>
            </a:prstGeom>
            <a:solidFill>
              <a:srgbClr val="95B7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1262998" y="1896040"/>
              <a:ext cx="607990" cy="455992"/>
            </a:xfrm>
            <a:prstGeom prst="rect">
              <a:avLst/>
            </a:prstGeom>
            <a:solidFill>
              <a:srgbClr val="6077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631499" y="2369163"/>
              <a:ext cx="631499" cy="473123"/>
            </a:xfrm>
            <a:prstGeom prst="rect">
              <a:avLst/>
            </a:prstGeom>
            <a:solidFill>
              <a:srgbClr val="3947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0" y="0"/>
              <a:ext cx="631499" cy="473123"/>
            </a:xfrm>
            <a:prstGeom prst="rect">
              <a:avLst/>
            </a:prstGeom>
            <a:solidFill>
              <a:srgbClr val="ECF2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0" y="2842286"/>
              <a:ext cx="631499" cy="473123"/>
            </a:xfrm>
            <a:prstGeom prst="rect">
              <a:avLst/>
            </a:prstGeom>
            <a:solidFill>
              <a:srgbClr val="2832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3" name="그룹 32"/>
          <p:cNvGrpSpPr/>
          <p:nvPr/>
        </p:nvGrpSpPr>
        <p:grpSpPr>
          <a:xfrm>
            <a:off x="0" y="0"/>
            <a:ext cx="2393090" cy="3140968"/>
            <a:chOff x="0" y="0"/>
            <a:chExt cx="2525996" cy="3315409"/>
          </a:xfrm>
        </p:grpSpPr>
        <p:sp>
          <p:nvSpPr>
            <p:cNvPr id="34" name="직사각형 33"/>
            <p:cNvSpPr/>
            <p:nvPr/>
          </p:nvSpPr>
          <p:spPr>
            <a:xfrm>
              <a:off x="631499" y="476671"/>
              <a:ext cx="631499" cy="473123"/>
            </a:xfrm>
            <a:prstGeom prst="rect">
              <a:avLst/>
            </a:prstGeom>
            <a:solidFill>
              <a:srgbClr val="D6E2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1262998" y="949794"/>
              <a:ext cx="631499" cy="473123"/>
            </a:xfrm>
            <a:prstGeom prst="rect">
              <a:avLst/>
            </a:prstGeom>
            <a:solidFill>
              <a:srgbClr val="BDD2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1894497" y="1422917"/>
              <a:ext cx="631499" cy="473123"/>
            </a:xfrm>
            <a:prstGeom prst="rect">
              <a:avLst/>
            </a:prstGeom>
            <a:solidFill>
              <a:srgbClr val="95B7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1262998" y="1896040"/>
              <a:ext cx="607990" cy="455992"/>
            </a:xfrm>
            <a:prstGeom prst="rect">
              <a:avLst/>
            </a:prstGeom>
            <a:solidFill>
              <a:srgbClr val="6077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631499" y="2369163"/>
              <a:ext cx="631499" cy="473123"/>
            </a:xfrm>
            <a:prstGeom prst="rect">
              <a:avLst/>
            </a:prstGeom>
            <a:solidFill>
              <a:srgbClr val="3947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0" y="0"/>
              <a:ext cx="631499" cy="473123"/>
            </a:xfrm>
            <a:prstGeom prst="rect">
              <a:avLst/>
            </a:prstGeom>
            <a:solidFill>
              <a:srgbClr val="ECF2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0" y="2842286"/>
              <a:ext cx="631499" cy="473123"/>
            </a:xfrm>
            <a:prstGeom prst="rect">
              <a:avLst/>
            </a:prstGeom>
            <a:solidFill>
              <a:srgbClr val="2832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53"/>
          <p:cNvGrpSpPr/>
          <p:nvPr/>
        </p:nvGrpSpPr>
        <p:grpSpPr>
          <a:xfrm rot="10800000">
            <a:off x="6750910" y="3717032"/>
            <a:ext cx="2393090" cy="3140968"/>
            <a:chOff x="0" y="0"/>
            <a:chExt cx="2525996" cy="3315409"/>
          </a:xfrm>
        </p:grpSpPr>
        <p:sp>
          <p:nvSpPr>
            <p:cNvPr id="22" name="직사각형 21"/>
            <p:cNvSpPr/>
            <p:nvPr/>
          </p:nvSpPr>
          <p:spPr>
            <a:xfrm>
              <a:off x="631499" y="476671"/>
              <a:ext cx="631499" cy="473123"/>
            </a:xfrm>
            <a:prstGeom prst="rect">
              <a:avLst/>
            </a:prstGeom>
            <a:solidFill>
              <a:srgbClr val="D6E2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1262998" y="949794"/>
              <a:ext cx="631499" cy="473123"/>
            </a:xfrm>
            <a:prstGeom prst="rect">
              <a:avLst/>
            </a:prstGeom>
            <a:solidFill>
              <a:srgbClr val="BDD2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1894497" y="1422917"/>
              <a:ext cx="631499" cy="473123"/>
            </a:xfrm>
            <a:prstGeom prst="rect">
              <a:avLst/>
            </a:prstGeom>
            <a:solidFill>
              <a:srgbClr val="95B7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1262998" y="1896040"/>
              <a:ext cx="607990" cy="455992"/>
            </a:xfrm>
            <a:prstGeom prst="rect">
              <a:avLst/>
            </a:prstGeom>
            <a:solidFill>
              <a:srgbClr val="6077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631499" y="2369163"/>
              <a:ext cx="631499" cy="473123"/>
            </a:xfrm>
            <a:prstGeom prst="rect">
              <a:avLst/>
            </a:prstGeom>
            <a:solidFill>
              <a:srgbClr val="3947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0" y="0"/>
              <a:ext cx="631499" cy="473123"/>
            </a:xfrm>
            <a:prstGeom prst="rect">
              <a:avLst/>
            </a:prstGeom>
            <a:solidFill>
              <a:srgbClr val="ECF2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0" y="2842286"/>
              <a:ext cx="631499" cy="473123"/>
            </a:xfrm>
            <a:prstGeom prst="rect">
              <a:avLst/>
            </a:prstGeom>
            <a:solidFill>
              <a:srgbClr val="2832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</p:grp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48" y="2276872"/>
            <a:ext cx="8870994" cy="2712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6"/>
          <p:cNvSpPr txBox="1"/>
          <p:nvPr/>
        </p:nvSpPr>
        <p:spPr>
          <a:xfrm>
            <a:off x="5502168" y="2636888"/>
            <a:ext cx="2310192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>
                <a:latin typeface="나눔스퀘어OTF Bold" pitchFamily="34" charset="-127"/>
                <a:ea typeface="나눔스퀘어OTF Bold" pitchFamily="34" charset="-127"/>
              </a:rPr>
              <a:t> 인증되지 않은 사용자</a:t>
            </a:r>
            <a:endParaRPr lang="en-US" altLang="ko-KR" dirty="0" smtClean="0">
              <a:latin typeface="나눔스퀘어OTF Bold" pitchFamily="34" charset="-127"/>
              <a:ea typeface="나눔스퀘어OTF Bold" pitchFamily="34" charset="-127"/>
            </a:endParaRPr>
          </a:p>
        </p:txBody>
      </p:sp>
      <p:sp>
        <p:nvSpPr>
          <p:cNvPr id="19" name="TextBox 6"/>
          <p:cNvSpPr txBox="1"/>
          <p:nvPr/>
        </p:nvSpPr>
        <p:spPr>
          <a:xfrm>
            <a:off x="5502168" y="3707716"/>
            <a:ext cx="1596578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>
                <a:latin typeface="나눔스퀘어OTF Bold" pitchFamily="34" charset="-127"/>
                <a:ea typeface="나눔스퀘어OTF Bold" pitchFamily="34" charset="-127"/>
              </a:rPr>
              <a:t> 인증된 사용자</a:t>
            </a:r>
            <a:endParaRPr lang="en-US" altLang="ko-KR" dirty="0" smtClean="0">
              <a:latin typeface="나눔스퀘어OTF Bold" pitchFamily="34" charset="-127"/>
              <a:ea typeface="나눔스퀘어OTF Bold" pitchFamily="34" charset="-127"/>
            </a:endParaRPr>
          </a:p>
        </p:txBody>
      </p:sp>
      <p:sp>
        <p:nvSpPr>
          <p:cNvPr id="21" name="오른쪽 화살표 20"/>
          <p:cNvSpPr/>
          <p:nvPr/>
        </p:nvSpPr>
        <p:spPr>
          <a:xfrm>
            <a:off x="4499992" y="2744900"/>
            <a:ext cx="760137" cy="180020"/>
          </a:xfrm>
          <a:prstGeom prst="rightArrow">
            <a:avLst>
              <a:gd name="adj1" fmla="val 50000"/>
              <a:gd name="adj2" fmla="val 5338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오른쪽 화살표 22"/>
          <p:cNvSpPr/>
          <p:nvPr/>
        </p:nvSpPr>
        <p:spPr>
          <a:xfrm>
            <a:off x="4499992" y="3802372"/>
            <a:ext cx="760137" cy="180020"/>
          </a:xfrm>
          <a:prstGeom prst="rightArrow">
            <a:avLst>
              <a:gd name="adj1" fmla="val 50000"/>
              <a:gd name="adj2" fmla="val 5338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611560" y="2445248"/>
            <a:ext cx="208823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611560" y="3516076"/>
            <a:ext cx="208823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6"/>
          <p:cNvSpPr txBox="1"/>
          <p:nvPr/>
        </p:nvSpPr>
        <p:spPr>
          <a:xfrm>
            <a:off x="142903" y="1628800"/>
            <a:ext cx="3853033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>
                <a:latin typeface="나눔스퀘어OTF Bold" pitchFamily="34" charset="-127"/>
                <a:ea typeface="나눔스퀘어OTF Bold" pitchFamily="34" charset="-127"/>
              </a:rPr>
              <a:t> </a:t>
            </a:r>
            <a:r>
              <a:rPr lang="en-US" altLang="ko-KR" dirty="0" smtClean="0">
                <a:latin typeface="나눔스퀘어OTF Bold" pitchFamily="34" charset="-127"/>
                <a:ea typeface="나눔스퀘어OTF Bold" pitchFamily="34" charset="-127"/>
              </a:rPr>
              <a:t># </a:t>
            </a:r>
            <a:r>
              <a:rPr lang="en-US" altLang="ko-KR" dirty="0" err="1" smtClean="0">
                <a:latin typeface="나눔스퀘어OTF Bold" pitchFamily="34" charset="-127"/>
                <a:ea typeface="나눔스퀘어OTF Bold" pitchFamily="34" charset="-127"/>
              </a:rPr>
              <a:t>Navbar</a:t>
            </a:r>
            <a:r>
              <a:rPr lang="en-US" altLang="ko-KR" dirty="0" smtClean="0">
                <a:latin typeface="나눔스퀘어OTF Bold" pitchFamily="34" charset="-127"/>
                <a:ea typeface="나눔스퀘어OTF Bold" pitchFamily="34" charset="-127"/>
              </a:rPr>
              <a:t> : </a:t>
            </a:r>
            <a:r>
              <a:rPr lang="ko-KR" altLang="en-US" dirty="0" smtClean="0">
                <a:latin typeface="나눔스퀘어OTF Bold" pitchFamily="34" charset="-127"/>
                <a:ea typeface="나눔스퀘어OTF Bold" pitchFamily="34" charset="-127"/>
              </a:rPr>
              <a:t>메뉴 </a:t>
            </a:r>
            <a:r>
              <a:rPr lang="ko-KR" altLang="en-US" dirty="0" err="1" smtClean="0">
                <a:latin typeface="나눔스퀘어OTF Bold" pitchFamily="34" charset="-127"/>
                <a:ea typeface="나눔스퀘어OTF Bold" pitchFamily="34" charset="-127"/>
              </a:rPr>
              <a:t>내비게이션</a:t>
            </a:r>
            <a:r>
              <a:rPr lang="ko-KR" altLang="en-US" dirty="0" smtClean="0">
                <a:latin typeface="나눔스퀘어OTF Bold" pitchFamily="34" charset="-127"/>
                <a:ea typeface="나눔스퀘어OTF Bold" pitchFamily="34" charset="-127"/>
              </a:rPr>
              <a:t> 컴포넌트</a:t>
            </a:r>
            <a:endParaRPr lang="en-US" altLang="ko-KR" dirty="0" smtClean="0">
              <a:latin typeface="나눔스퀘어OTF Bold" pitchFamily="34" charset="-127"/>
              <a:ea typeface="나눔스퀘어OTF Bold" pitchFamily="34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44742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b="1" spc="-450" dirty="0" smtClean="0">
                <a:gradFill flip="none" rotWithShape="1"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10800000" scaled="0"/>
                  <a:tileRect/>
                </a:gradFill>
                <a:latin typeface="나눔스퀘어OTF Bold" pitchFamily="34" charset="-127"/>
                <a:ea typeface="나눔스퀘어OTF Bold" pitchFamily="34" charset="-127"/>
              </a:rPr>
              <a:t>Chapter1 : Frontend</a:t>
            </a:r>
            <a:endParaRPr lang="ko-KR" altLang="en-US" sz="4400" b="1" spc="-450" dirty="0">
              <a:gradFill flip="none" rotWithShape="1"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10800000" scaled="0"/>
                <a:tileRect/>
              </a:gradFill>
              <a:latin typeface="나눔스퀘어OTF Bold" pitchFamily="34" charset="-127"/>
              <a:ea typeface="나눔스퀘어OTF Bold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891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53"/>
          <p:cNvGrpSpPr/>
          <p:nvPr/>
        </p:nvGrpSpPr>
        <p:grpSpPr>
          <a:xfrm rot="10800000">
            <a:off x="6750910" y="3717032"/>
            <a:ext cx="2393090" cy="3140968"/>
            <a:chOff x="0" y="0"/>
            <a:chExt cx="2525996" cy="3315409"/>
          </a:xfrm>
        </p:grpSpPr>
        <p:sp>
          <p:nvSpPr>
            <p:cNvPr id="22" name="직사각형 21"/>
            <p:cNvSpPr/>
            <p:nvPr/>
          </p:nvSpPr>
          <p:spPr>
            <a:xfrm>
              <a:off x="631499" y="476671"/>
              <a:ext cx="631499" cy="473123"/>
            </a:xfrm>
            <a:prstGeom prst="rect">
              <a:avLst/>
            </a:prstGeom>
            <a:solidFill>
              <a:srgbClr val="D6E2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1262998" y="949794"/>
              <a:ext cx="631499" cy="473123"/>
            </a:xfrm>
            <a:prstGeom prst="rect">
              <a:avLst/>
            </a:prstGeom>
            <a:solidFill>
              <a:srgbClr val="BDD2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1894497" y="1422917"/>
              <a:ext cx="631499" cy="473123"/>
            </a:xfrm>
            <a:prstGeom prst="rect">
              <a:avLst/>
            </a:prstGeom>
            <a:solidFill>
              <a:srgbClr val="95B7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1262998" y="1896040"/>
              <a:ext cx="607990" cy="455992"/>
            </a:xfrm>
            <a:prstGeom prst="rect">
              <a:avLst/>
            </a:prstGeom>
            <a:solidFill>
              <a:srgbClr val="6077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631499" y="2369163"/>
              <a:ext cx="631499" cy="473123"/>
            </a:xfrm>
            <a:prstGeom prst="rect">
              <a:avLst/>
            </a:prstGeom>
            <a:solidFill>
              <a:srgbClr val="3947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0" y="0"/>
              <a:ext cx="631499" cy="473123"/>
            </a:xfrm>
            <a:prstGeom prst="rect">
              <a:avLst/>
            </a:prstGeom>
            <a:solidFill>
              <a:srgbClr val="ECF2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0" y="2842286"/>
              <a:ext cx="631499" cy="473123"/>
            </a:xfrm>
            <a:prstGeom prst="rect">
              <a:avLst/>
            </a:prstGeom>
            <a:solidFill>
              <a:srgbClr val="2832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</p:grp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98" y="704674"/>
            <a:ext cx="63912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4" y="4486035"/>
            <a:ext cx="29051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98" y="2432866"/>
            <a:ext cx="24669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6"/>
          <p:cNvSpPr txBox="1"/>
          <p:nvPr/>
        </p:nvSpPr>
        <p:spPr>
          <a:xfrm>
            <a:off x="334498" y="1593154"/>
            <a:ext cx="5533646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en-US" altLang="ko-KR" dirty="0" smtClean="0">
                <a:latin typeface="나눔스퀘어OTF Bold" pitchFamily="34" charset="-127"/>
                <a:ea typeface="나눔스퀘어OTF Bold" pitchFamily="34" charset="-127"/>
              </a:rPr>
              <a:t>HOME : </a:t>
            </a:r>
            <a:r>
              <a:rPr lang="ko-KR" altLang="en-US" dirty="0" smtClean="0">
                <a:latin typeface="나눔스퀘어OTF Bold" pitchFamily="34" charset="-127"/>
                <a:ea typeface="나눔스퀘어OTF Bold" pitchFamily="34" charset="-127"/>
              </a:rPr>
              <a:t>홈페이지</a:t>
            </a:r>
            <a:endParaRPr lang="en-US" altLang="ko-KR" dirty="0" smtClean="0">
              <a:latin typeface="나눔스퀘어OTF Bold" pitchFamily="34" charset="-127"/>
              <a:ea typeface="나눔스퀘어OTF Bold" pitchFamily="34" charset="-127"/>
            </a:endParaRPr>
          </a:p>
          <a:p>
            <a:pPr marL="285750" indent="-285750">
              <a:buFontTx/>
              <a:buChar char="-"/>
            </a:pPr>
            <a:r>
              <a:rPr lang="en-US" altLang="ko-KR" dirty="0" smtClean="0">
                <a:latin typeface="나눔스퀘어OTF Bold" pitchFamily="34" charset="-127"/>
                <a:ea typeface="나눔스퀘어OTF Bold" pitchFamily="34" charset="-127"/>
              </a:rPr>
              <a:t>BEST, ACTION, ADVENTURE, SPORTS : </a:t>
            </a:r>
            <a:r>
              <a:rPr lang="ko-KR" altLang="en-US" dirty="0" smtClean="0">
                <a:latin typeface="나눔스퀘어OTF Bold" pitchFamily="34" charset="-127"/>
                <a:ea typeface="나눔스퀘어OTF Bold" pitchFamily="34" charset="-127"/>
              </a:rPr>
              <a:t>상품 목록</a:t>
            </a:r>
            <a:r>
              <a:rPr lang="en-US" altLang="ko-KR" dirty="0" smtClean="0">
                <a:latin typeface="나눔스퀘어OTF Bold" pitchFamily="34" charset="-127"/>
                <a:ea typeface="나눔스퀘어OTF Bold" pitchFamily="34" charset="-127"/>
              </a:rPr>
              <a:t> </a:t>
            </a:r>
            <a:endParaRPr lang="ko-KR" altLang="en-US" dirty="0">
              <a:latin typeface="나눔스퀘어OTF Bold" pitchFamily="34" charset="-127"/>
              <a:ea typeface="나눔스퀘어OTF Bold" pitchFamily="34" charset="-127"/>
            </a:endParaRPr>
          </a:p>
        </p:txBody>
      </p:sp>
      <p:sp>
        <p:nvSpPr>
          <p:cNvPr id="16" name="TextBox 6"/>
          <p:cNvSpPr txBox="1"/>
          <p:nvPr/>
        </p:nvSpPr>
        <p:spPr>
          <a:xfrm>
            <a:off x="330674" y="3328823"/>
            <a:ext cx="2905125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en-US" altLang="ko-KR" dirty="0" smtClean="0">
                <a:latin typeface="나눔스퀘어OTF Bold" pitchFamily="34" charset="-127"/>
                <a:ea typeface="나눔스퀘어OTF Bold" pitchFamily="34" charset="-127"/>
              </a:rPr>
              <a:t>LOGIN : </a:t>
            </a:r>
            <a:r>
              <a:rPr lang="ko-KR" altLang="en-US" dirty="0" smtClean="0">
                <a:latin typeface="나눔스퀘어OTF Bold" pitchFamily="34" charset="-127"/>
                <a:ea typeface="나눔스퀘어OTF Bold" pitchFamily="34" charset="-127"/>
              </a:rPr>
              <a:t>로그인 페이지</a:t>
            </a:r>
            <a:endParaRPr lang="en-US" altLang="ko-KR" dirty="0">
              <a:latin typeface="나눔스퀘어OTF Bold" pitchFamily="34" charset="-127"/>
              <a:ea typeface="나눔스퀘어OTF Bold" pitchFamily="34" charset="-127"/>
            </a:endParaRPr>
          </a:p>
          <a:p>
            <a:pPr marL="285750" indent="-285750">
              <a:buFontTx/>
              <a:buChar char="-"/>
            </a:pPr>
            <a:r>
              <a:rPr lang="en-US" altLang="ko-KR" dirty="0" smtClean="0">
                <a:latin typeface="나눔스퀘어OTF Bold" pitchFamily="34" charset="-127"/>
                <a:ea typeface="나눔스퀘어OTF Bold" pitchFamily="34" charset="-127"/>
              </a:rPr>
              <a:t>JOIN : </a:t>
            </a:r>
            <a:r>
              <a:rPr lang="ko-KR" altLang="en-US" dirty="0" smtClean="0">
                <a:latin typeface="나눔스퀘어OTF Bold" pitchFamily="34" charset="-127"/>
                <a:ea typeface="나눔스퀘어OTF Bold" pitchFamily="34" charset="-127"/>
              </a:rPr>
              <a:t>회원가입 페이지</a:t>
            </a:r>
            <a:endParaRPr lang="en-US" altLang="ko-KR" dirty="0" smtClean="0">
              <a:latin typeface="나눔스퀘어OTF Bold" pitchFamily="34" charset="-127"/>
              <a:ea typeface="나눔스퀘어OTF Bold" pitchFamily="34" charset="-127"/>
            </a:endParaRPr>
          </a:p>
          <a:p>
            <a:pPr marL="285750" indent="-285750">
              <a:buFontTx/>
              <a:buChar char="-"/>
            </a:pPr>
            <a:r>
              <a:rPr lang="en-US" altLang="ko-KR" dirty="0" smtClean="0">
                <a:latin typeface="나눔스퀘어OTF Bold" pitchFamily="34" charset="-127"/>
                <a:ea typeface="나눔스퀘어OTF Bold" pitchFamily="34" charset="-127"/>
              </a:rPr>
              <a:t>CART : </a:t>
            </a:r>
            <a:r>
              <a:rPr lang="ko-KR" altLang="en-US" dirty="0" err="1" smtClean="0">
                <a:latin typeface="나눔스퀘어OTF Bold" pitchFamily="34" charset="-127"/>
                <a:ea typeface="나눔스퀘어OTF Bold" pitchFamily="34" charset="-127"/>
              </a:rPr>
              <a:t>카</a:t>
            </a:r>
            <a:r>
              <a:rPr lang="ko-KR" altLang="en-US" dirty="0" err="1">
                <a:latin typeface="나눔스퀘어OTF Bold" pitchFamily="34" charset="-127"/>
                <a:ea typeface="나눔스퀘어OTF Bold" pitchFamily="34" charset="-127"/>
              </a:rPr>
              <a:t>트</a:t>
            </a:r>
            <a:r>
              <a:rPr lang="ko-KR" altLang="en-US" dirty="0" smtClean="0">
                <a:latin typeface="나눔스퀘어OTF Bold" pitchFamily="34" charset="-127"/>
                <a:ea typeface="나눔스퀘어OTF Bold" pitchFamily="34" charset="-127"/>
              </a:rPr>
              <a:t> 페이지</a:t>
            </a:r>
            <a:endParaRPr lang="en-US" altLang="ko-KR" dirty="0" smtClean="0">
              <a:latin typeface="나눔스퀘어OTF Bold" pitchFamily="34" charset="-127"/>
              <a:ea typeface="나눔스퀘어OTF Bold" pitchFamily="34" charset="-127"/>
            </a:endParaRPr>
          </a:p>
        </p:txBody>
      </p:sp>
      <p:sp>
        <p:nvSpPr>
          <p:cNvPr id="17" name="TextBox 6"/>
          <p:cNvSpPr txBox="1"/>
          <p:nvPr/>
        </p:nvSpPr>
        <p:spPr>
          <a:xfrm>
            <a:off x="330674" y="5385990"/>
            <a:ext cx="2905125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en-US" altLang="ko-KR" dirty="0" smtClean="0">
                <a:latin typeface="나눔스퀘어OTF Bold" pitchFamily="34" charset="-127"/>
                <a:ea typeface="나눔스퀘어OTF Bold" pitchFamily="34" charset="-127"/>
              </a:rPr>
              <a:t>MYPAGE : </a:t>
            </a:r>
            <a:r>
              <a:rPr lang="ko-KR" altLang="en-US" dirty="0" smtClean="0">
                <a:latin typeface="나눔스퀘어OTF Bold" pitchFamily="34" charset="-127"/>
                <a:ea typeface="나눔스퀘어OTF Bold" pitchFamily="34" charset="-127"/>
              </a:rPr>
              <a:t>프로필 페이지</a:t>
            </a:r>
            <a:endParaRPr lang="en-US" altLang="ko-KR" dirty="0" smtClean="0">
              <a:latin typeface="나눔스퀘어OTF Bold" pitchFamily="34" charset="-127"/>
              <a:ea typeface="나눔스퀘어OTF Bold" pitchFamily="34" charset="-127"/>
            </a:endParaRPr>
          </a:p>
          <a:p>
            <a:pPr marL="285750" indent="-285750">
              <a:buFontTx/>
              <a:buChar char="-"/>
            </a:pPr>
            <a:r>
              <a:rPr lang="en-US" altLang="ko-KR" dirty="0" smtClean="0">
                <a:latin typeface="나눔스퀘어OTF Bold" pitchFamily="34" charset="-127"/>
                <a:ea typeface="나눔스퀘어OTF Bold" pitchFamily="34" charset="-127"/>
              </a:rPr>
              <a:t>CART : </a:t>
            </a:r>
            <a:r>
              <a:rPr lang="ko-KR" altLang="en-US" dirty="0" err="1" smtClean="0">
                <a:latin typeface="나눔스퀘어OTF Bold" pitchFamily="34" charset="-127"/>
                <a:ea typeface="나눔스퀘어OTF Bold" pitchFamily="34" charset="-127"/>
              </a:rPr>
              <a:t>카트</a:t>
            </a:r>
            <a:r>
              <a:rPr lang="ko-KR" altLang="en-US" dirty="0" smtClean="0">
                <a:latin typeface="나눔스퀘어OTF Bold" pitchFamily="34" charset="-127"/>
                <a:ea typeface="나눔스퀘어OTF Bold" pitchFamily="34" charset="-127"/>
              </a:rPr>
              <a:t> 페이지</a:t>
            </a:r>
            <a:endParaRPr lang="en-US" altLang="ko-KR" dirty="0" smtClean="0">
              <a:latin typeface="나눔스퀘어OTF Bold" pitchFamily="34" charset="-127"/>
              <a:ea typeface="나눔스퀘어OTF Bold" pitchFamily="34" charset="-127"/>
            </a:endParaRPr>
          </a:p>
          <a:p>
            <a:pPr marL="285750" indent="-285750">
              <a:buFontTx/>
              <a:buChar char="-"/>
            </a:pPr>
            <a:r>
              <a:rPr lang="en-US" altLang="ko-KR" dirty="0" smtClean="0">
                <a:latin typeface="나눔스퀘어OTF Bold" pitchFamily="34" charset="-127"/>
                <a:ea typeface="나눔스퀘어OTF Bold" pitchFamily="34" charset="-127"/>
              </a:rPr>
              <a:t>LOGOUT : </a:t>
            </a:r>
            <a:r>
              <a:rPr lang="ko-KR" altLang="en-US" dirty="0" smtClean="0">
                <a:latin typeface="나눔스퀘어OTF Bold" pitchFamily="34" charset="-127"/>
                <a:ea typeface="나눔스퀘어OTF Bold" pitchFamily="34" charset="-127"/>
              </a:rPr>
              <a:t>로그아웃 기능</a:t>
            </a:r>
            <a:endParaRPr lang="en-US" altLang="ko-KR" dirty="0" smtClean="0">
              <a:latin typeface="나눔스퀘어OTF Bold" pitchFamily="34" charset="-127"/>
              <a:ea typeface="나눔스퀘어OTF Bold" pitchFamily="34" charset="-127"/>
            </a:endParaRPr>
          </a:p>
        </p:txBody>
      </p:sp>
      <p:sp>
        <p:nvSpPr>
          <p:cNvPr id="3" name="오른쪽 화살표 2"/>
          <p:cNvSpPr/>
          <p:nvPr/>
        </p:nvSpPr>
        <p:spPr>
          <a:xfrm>
            <a:off x="2915817" y="2648890"/>
            <a:ext cx="1296144" cy="360040"/>
          </a:xfrm>
          <a:prstGeom prst="rightArrow">
            <a:avLst>
              <a:gd name="adj1" fmla="val 50000"/>
              <a:gd name="adj2" fmla="val 53386"/>
            </a:avLst>
          </a:prstGeom>
          <a:solidFill>
            <a:srgbClr val="BDD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오른쪽 화살표 20"/>
          <p:cNvSpPr/>
          <p:nvPr/>
        </p:nvSpPr>
        <p:spPr>
          <a:xfrm>
            <a:off x="3307807" y="4708520"/>
            <a:ext cx="904153" cy="360040"/>
          </a:xfrm>
          <a:prstGeom prst="rightArrow">
            <a:avLst>
              <a:gd name="adj1" fmla="val 50000"/>
              <a:gd name="adj2" fmla="val 53386"/>
            </a:avLst>
          </a:prstGeom>
          <a:solidFill>
            <a:srgbClr val="BDD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6"/>
          <p:cNvSpPr txBox="1"/>
          <p:nvPr/>
        </p:nvSpPr>
        <p:spPr>
          <a:xfrm>
            <a:off x="4415582" y="2648890"/>
            <a:ext cx="2310192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>
                <a:latin typeface="나눔스퀘어OTF Bold" pitchFamily="34" charset="-127"/>
                <a:ea typeface="나눔스퀘어OTF Bold" pitchFamily="34" charset="-127"/>
              </a:rPr>
              <a:t> 인증되지 않은 사용자</a:t>
            </a:r>
            <a:endParaRPr lang="en-US" altLang="ko-KR" dirty="0" smtClean="0">
              <a:latin typeface="나눔스퀘어OTF Bold" pitchFamily="34" charset="-127"/>
              <a:ea typeface="나눔스퀘어OTF Bold" pitchFamily="34" charset="-127"/>
            </a:endParaRPr>
          </a:p>
        </p:txBody>
      </p:sp>
      <p:sp>
        <p:nvSpPr>
          <p:cNvPr id="24" name="TextBox 6"/>
          <p:cNvSpPr txBox="1"/>
          <p:nvPr/>
        </p:nvSpPr>
        <p:spPr>
          <a:xfrm>
            <a:off x="4415582" y="4696656"/>
            <a:ext cx="1596578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>
                <a:latin typeface="나눔스퀘어OTF Bold" pitchFamily="34" charset="-127"/>
                <a:ea typeface="나눔스퀘어OTF Bold" pitchFamily="34" charset="-127"/>
              </a:rPr>
              <a:t> 인증된 사용자</a:t>
            </a:r>
            <a:endParaRPr lang="en-US" altLang="ko-KR" dirty="0" smtClean="0">
              <a:latin typeface="나눔스퀘어OTF Bold" pitchFamily="34" charset="-127"/>
              <a:ea typeface="나눔스퀘어OTF Bold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0550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53"/>
          <p:cNvGrpSpPr/>
          <p:nvPr/>
        </p:nvGrpSpPr>
        <p:grpSpPr>
          <a:xfrm rot="10800000">
            <a:off x="6750910" y="3717032"/>
            <a:ext cx="2393090" cy="3140968"/>
            <a:chOff x="0" y="0"/>
            <a:chExt cx="2525996" cy="3315409"/>
          </a:xfrm>
        </p:grpSpPr>
        <p:sp>
          <p:nvSpPr>
            <p:cNvPr id="22" name="직사각형 21"/>
            <p:cNvSpPr/>
            <p:nvPr/>
          </p:nvSpPr>
          <p:spPr>
            <a:xfrm>
              <a:off x="631499" y="476671"/>
              <a:ext cx="631499" cy="473123"/>
            </a:xfrm>
            <a:prstGeom prst="rect">
              <a:avLst/>
            </a:prstGeom>
            <a:solidFill>
              <a:srgbClr val="D6E2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1262998" y="949794"/>
              <a:ext cx="631499" cy="473123"/>
            </a:xfrm>
            <a:prstGeom prst="rect">
              <a:avLst/>
            </a:prstGeom>
            <a:solidFill>
              <a:srgbClr val="BDD2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1894497" y="1422917"/>
              <a:ext cx="631499" cy="473123"/>
            </a:xfrm>
            <a:prstGeom prst="rect">
              <a:avLst/>
            </a:prstGeom>
            <a:solidFill>
              <a:srgbClr val="95B7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1262998" y="1896040"/>
              <a:ext cx="607990" cy="455992"/>
            </a:xfrm>
            <a:prstGeom prst="rect">
              <a:avLst/>
            </a:prstGeom>
            <a:solidFill>
              <a:srgbClr val="6077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631499" y="2369163"/>
              <a:ext cx="631499" cy="473123"/>
            </a:xfrm>
            <a:prstGeom prst="rect">
              <a:avLst/>
            </a:prstGeom>
            <a:solidFill>
              <a:srgbClr val="3947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0" y="0"/>
              <a:ext cx="631499" cy="473123"/>
            </a:xfrm>
            <a:prstGeom prst="rect">
              <a:avLst/>
            </a:prstGeom>
            <a:solidFill>
              <a:srgbClr val="ECF2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0" y="2842286"/>
              <a:ext cx="631499" cy="473123"/>
            </a:xfrm>
            <a:prstGeom prst="rect">
              <a:avLst/>
            </a:prstGeom>
            <a:solidFill>
              <a:srgbClr val="2832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</p:grp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68564"/>
            <a:ext cx="8168350" cy="397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6"/>
          <p:cNvSpPr txBox="1"/>
          <p:nvPr/>
        </p:nvSpPr>
        <p:spPr>
          <a:xfrm>
            <a:off x="467544" y="980728"/>
            <a:ext cx="576064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>
                <a:latin typeface="나눔스퀘어OTF Bold" pitchFamily="34" charset="-127"/>
                <a:ea typeface="나눔스퀘어OTF Bold" pitchFamily="34" charset="-127"/>
              </a:rPr>
              <a:t> </a:t>
            </a:r>
            <a:r>
              <a:rPr lang="en-US" altLang="ko-KR" dirty="0">
                <a:latin typeface="나눔스퀘어OTF Bold" pitchFamily="34" charset="-127"/>
                <a:ea typeface="나눔스퀘어OTF Bold" pitchFamily="34" charset="-127"/>
              </a:rPr>
              <a:t>#</a:t>
            </a:r>
            <a:r>
              <a:rPr lang="en-US" altLang="ko-KR" dirty="0" smtClean="0">
                <a:latin typeface="나눔스퀘어OTF Bold" pitchFamily="34" charset="-127"/>
                <a:ea typeface="나눔스퀘어OTF Bold" pitchFamily="34" charset="-127"/>
              </a:rPr>
              <a:t> HOME : </a:t>
            </a:r>
            <a:r>
              <a:rPr lang="ko-KR" altLang="en-US" dirty="0" smtClean="0">
                <a:latin typeface="나눔스퀘어OTF Bold" pitchFamily="34" charset="-127"/>
                <a:ea typeface="나눔스퀘어OTF Bold" pitchFamily="34" charset="-127"/>
              </a:rPr>
              <a:t>부트스트랩 이용 </a:t>
            </a:r>
            <a:r>
              <a:rPr lang="en-US" altLang="ko-KR" dirty="0" smtClean="0">
                <a:latin typeface="나눔스퀘어OTF Bold" pitchFamily="34" charset="-127"/>
                <a:ea typeface="나눔스퀘어OTF Bold" pitchFamily="34" charset="-127"/>
              </a:rPr>
              <a:t>– </a:t>
            </a:r>
            <a:r>
              <a:rPr lang="ko-KR" altLang="en-US" dirty="0" smtClean="0">
                <a:latin typeface="나눔스퀘어OTF Bold" pitchFamily="34" charset="-127"/>
                <a:ea typeface="나눔스퀘어OTF Bold" pitchFamily="34" charset="-127"/>
              </a:rPr>
              <a:t>자동 </a:t>
            </a:r>
            <a:r>
              <a:rPr lang="ko-KR" altLang="en-US" dirty="0" err="1" smtClean="0">
                <a:latin typeface="나눔스퀘어OTF Bold" pitchFamily="34" charset="-127"/>
                <a:ea typeface="나눔스퀘어OTF Bold" pitchFamily="34" charset="-127"/>
              </a:rPr>
              <a:t>캐러셀</a:t>
            </a:r>
            <a:r>
              <a:rPr lang="en-US" altLang="ko-KR" dirty="0" smtClean="0">
                <a:latin typeface="나눔스퀘어OTF Bold" pitchFamily="34" charset="-127"/>
                <a:ea typeface="나눔스퀘어OTF Bold" pitchFamily="34" charset="-127"/>
              </a:rPr>
              <a:t>(</a:t>
            </a:r>
            <a:r>
              <a:rPr lang="ko-KR" altLang="en-US" dirty="0" smtClean="0">
                <a:latin typeface="나눔스퀘어OTF Bold" pitchFamily="34" charset="-127"/>
                <a:ea typeface="나눔스퀘어OTF Bold" pitchFamily="34" charset="-127"/>
              </a:rPr>
              <a:t>슬라이드</a:t>
            </a:r>
            <a:r>
              <a:rPr lang="en-US" altLang="ko-KR" dirty="0" smtClean="0">
                <a:latin typeface="나눔스퀘어OTF Bold" pitchFamily="34" charset="-127"/>
                <a:ea typeface="나눔스퀘어OTF Bold" pitchFamily="34" charset="-127"/>
              </a:rPr>
              <a:t>)</a:t>
            </a:r>
            <a:r>
              <a:rPr lang="ko-KR" altLang="en-US" dirty="0" smtClean="0">
                <a:latin typeface="나눔스퀘어OTF Bold" pitchFamily="34" charset="-127"/>
                <a:ea typeface="나눔스퀘어OTF Bold" pitchFamily="34" charset="-127"/>
              </a:rPr>
              <a:t> 추가</a:t>
            </a:r>
            <a:endParaRPr lang="en-US" altLang="ko-KR" dirty="0" smtClean="0">
              <a:latin typeface="나눔스퀘어OTF Bold" pitchFamily="34" charset="-127"/>
              <a:ea typeface="나눔스퀘어OTF Bold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645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53"/>
          <p:cNvGrpSpPr/>
          <p:nvPr/>
        </p:nvGrpSpPr>
        <p:grpSpPr>
          <a:xfrm rot="10800000">
            <a:off x="6750910" y="3717032"/>
            <a:ext cx="2393090" cy="3140968"/>
            <a:chOff x="0" y="0"/>
            <a:chExt cx="2525996" cy="3315409"/>
          </a:xfrm>
        </p:grpSpPr>
        <p:sp>
          <p:nvSpPr>
            <p:cNvPr id="22" name="직사각형 21"/>
            <p:cNvSpPr/>
            <p:nvPr/>
          </p:nvSpPr>
          <p:spPr>
            <a:xfrm>
              <a:off x="631499" y="476671"/>
              <a:ext cx="631499" cy="473123"/>
            </a:xfrm>
            <a:prstGeom prst="rect">
              <a:avLst/>
            </a:prstGeom>
            <a:solidFill>
              <a:srgbClr val="D6E2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1262998" y="949794"/>
              <a:ext cx="631499" cy="473123"/>
            </a:xfrm>
            <a:prstGeom prst="rect">
              <a:avLst/>
            </a:prstGeom>
            <a:solidFill>
              <a:srgbClr val="BDD2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1894497" y="1422917"/>
              <a:ext cx="631499" cy="473123"/>
            </a:xfrm>
            <a:prstGeom prst="rect">
              <a:avLst/>
            </a:prstGeom>
            <a:solidFill>
              <a:srgbClr val="95B7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1262998" y="1896040"/>
              <a:ext cx="607990" cy="455992"/>
            </a:xfrm>
            <a:prstGeom prst="rect">
              <a:avLst/>
            </a:prstGeom>
            <a:solidFill>
              <a:srgbClr val="6077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631499" y="2369163"/>
              <a:ext cx="631499" cy="473123"/>
            </a:xfrm>
            <a:prstGeom prst="rect">
              <a:avLst/>
            </a:prstGeom>
            <a:solidFill>
              <a:srgbClr val="3947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0" y="0"/>
              <a:ext cx="631499" cy="473123"/>
            </a:xfrm>
            <a:prstGeom prst="rect">
              <a:avLst/>
            </a:prstGeom>
            <a:solidFill>
              <a:srgbClr val="ECF2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0" y="2842286"/>
              <a:ext cx="631499" cy="473123"/>
            </a:xfrm>
            <a:prstGeom prst="rect">
              <a:avLst/>
            </a:prstGeom>
            <a:solidFill>
              <a:srgbClr val="2832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</p:grpSp>
      <p:sp>
        <p:nvSpPr>
          <p:cNvPr id="25" name="TextBox 6"/>
          <p:cNvSpPr txBox="1"/>
          <p:nvPr/>
        </p:nvSpPr>
        <p:spPr>
          <a:xfrm>
            <a:off x="467544" y="908720"/>
            <a:ext cx="446449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>
                <a:latin typeface="나눔스퀘어OTF Bold" pitchFamily="34" charset="-127"/>
                <a:ea typeface="나눔스퀘어OTF Bold" pitchFamily="34" charset="-127"/>
              </a:rPr>
              <a:t> </a:t>
            </a:r>
            <a:r>
              <a:rPr lang="en-US" altLang="ko-KR" dirty="0">
                <a:latin typeface="나눔스퀘어OTF Bold" pitchFamily="34" charset="-127"/>
                <a:ea typeface="나눔스퀘어OTF Bold" pitchFamily="34" charset="-127"/>
              </a:rPr>
              <a:t>#</a:t>
            </a:r>
            <a:r>
              <a:rPr lang="en-US" altLang="ko-KR" dirty="0" smtClean="0">
                <a:latin typeface="나눔스퀘어OTF Bold" pitchFamily="34" charset="-127"/>
                <a:ea typeface="나눔스퀘어OTF Bold" pitchFamily="34" charset="-127"/>
              </a:rPr>
              <a:t> </a:t>
            </a:r>
            <a:r>
              <a:rPr lang="ko-KR" altLang="en-US" dirty="0" smtClean="0">
                <a:latin typeface="나눔스퀘어OTF Bold" pitchFamily="34" charset="-127"/>
                <a:ea typeface="나눔스퀘어OTF Bold" pitchFamily="34" charset="-127"/>
              </a:rPr>
              <a:t>상품 페이지 </a:t>
            </a:r>
            <a:r>
              <a:rPr lang="en-US" altLang="ko-KR" dirty="0" smtClean="0">
                <a:latin typeface="나눔스퀘어OTF Bold" pitchFamily="34" charset="-127"/>
                <a:ea typeface="나눔스퀘어OTF Bold" pitchFamily="34" charset="-127"/>
              </a:rPr>
              <a:t>: </a:t>
            </a:r>
            <a:r>
              <a:rPr lang="ko-KR" altLang="en-US" dirty="0" smtClean="0">
                <a:latin typeface="나눔스퀘어OTF Bold" pitchFamily="34" charset="-127"/>
                <a:ea typeface="나눔스퀘어OTF Bold" pitchFamily="34" charset="-127"/>
              </a:rPr>
              <a:t>부트스트랩 이용 </a:t>
            </a:r>
            <a:r>
              <a:rPr lang="en-US" altLang="ko-KR" dirty="0" smtClean="0">
                <a:latin typeface="나눔스퀘어OTF Bold" pitchFamily="34" charset="-127"/>
                <a:ea typeface="나눔스퀘어OTF Bold" pitchFamily="34" charset="-127"/>
              </a:rPr>
              <a:t>– </a:t>
            </a:r>
            <a:r>
              <a:rPr lang="ko-KR" altLang="en-US" dirty="0" smtClean="0">
                <a:latin typeface="나눔스퀘어OTF Bold" pitchFamily="34" charset="-127"/>
                <a:ea typeface="나눔스퀘어OTF Bold" pitchFamily="34" charset="-127"/>
              </a:rPr>
              <a:t>카드 추가</a:t>
            </a:r>
            <a:endParaRPr lang="en-US" altLang="ko-KR" dirty="0" smtClean="0">
              <a:latin typeface="나눔스퀘어OTF Bold" pitchFamily="34" charset="-127"/>
              <a:ea typeface="나눔스퀘어OTF Bold" pitchFamily="34" charset="-127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52" y="1484784"/>
            <a:ext cx="8433007" cy="4475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38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53"/>
          <p:cNvGrpSpPr/>
          <p:nvPr/>
        </p:nvGrpSpPr>
        <p:grpSpPr>
          <a:xfrm rot="10800000">
            <a:off x="6750910" y="3717032"/>
            <a:ext cx="2393090" cy="3140968"/>
            <a:chOff x="0" y="0"/>
            <a:chExt cx="2525996" cy="3315409"/>
          </a:xfrm>
        </p:grpSpPr>
        <p:sp>
          <p:nvSpPr>
            <p:cNvPr id="22" name="직사각형 21"/>
            <p:cNvSpPr/>
            <p:nvPr/>
          </p:nvSpPr>
          <p:spPr>
            <a:xfrm>
              <a:off x="631499" y="476671"/>
              <a:ext cx="631499" cy="473123"/>
            </a:xfrm>
            <a:prstGeom prst="rect">
              <a:avLst/>
            </a:prstGeom>
            <a:solidFill>
              <a:srgbClr val="D6E2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1262998" y="949794"/>
              <a:ext cx="631499" cy="473123"/>
            </a:xfrm>
            <a:prstGeom prst="rect">
              <a:avLst/>
            </a:prstGeom>
            <a:solidFill>
              <a:srgbClr val="BDD2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1894497" y="1422917"/>
              <a:ext cx="631499" cy="473123"/>
            </a:xfrm>
            <a:prstGeom prst="rect">
              <a:avLst/>
            </a:prstGeom>
            <a:solidFill>
              <a:srgbClr val="95B7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1262998" y="1896040"/>
              <a:ext cx="607990" cy="455992"/>
            </a:xfrm>
            <a:prstGeom prst="rect">
              <a:avLst/>
            </a:prstGeom>
            <a:solidFill>
              <a:srgbClr val="6077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631499" y="2369163"/>
              <a:ext cx="631499" cy="473123"/>
            </a:xfrm>
            <a:prstGeom prst="rect">
              <a:avLst/>
            </a:prstGeom>
            <a:solidFill>
              <a:srgbClr val="3947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0" y="0"/>
              <a:ext cx="631499" cy="473123"/>
            </a:xfrm>
            <a:prstGeom prst="rect">
              <a:avLst/>
            </a:prstGeom>
            <a:solidFill>
              <a:srgbClr val="ECF2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0" y="2842286"/>
              <a:ext cx="631499" cy="473123"/>
            </a:xfrm>
            <a:prstGeom prst="rect">
              <a:avLst/>
            </a:prstGeom>
            <a:solidFill>
              <a:srgbClr val="2832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0" y="0"/>
            <a:ext cx="43204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b="1" spc="-450" dirty="0" smtClean="0">
                <a:gradFill flip="none" rotWithShape="1"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10800000" scaled="0"/>
                  <a:tileRect/>
                </a:gradFill>
                <a:latin typeface="나눔스퀘어OTF Bold" pitchFamily="34" charset="-127"/>
                <a:ea typeface="나눔스퀘어OTF Bold" pitchFamily="34" charset="-127"/>
              </a:rPr>
              <a:t>Chapter2 : </a:t>
            </a:r>
            <a:r>
              <a:rPr lang="ko-KR" altLang="en-US" sz="4400" b="1" spc="-450" dirty="0" smtClean="0">
                <a:gradFill flip="none" rotWithShape="1"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10800000" scaled="0"/>
                  <a:tileRect/>
                </a:gradFill>
                <a:latin typeface="나눔스퀘어OTF Bold" pitchFamily="34" charset="-127"/>
                <a:ea typeface="나눔스퀘어OTF Bold" pitchFamily="34" charset="-127"/>
              </a:rPr>
              <a:t>회원가입</a:t>
            </a:r>
            <a:endParaRPr lang="ko-KR" altLang="en-US" sz="4400" b="1" spc="-450" dirty="0">
              <a:gradFill flip="none" rotWithShape="1"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10800000" scaled="0"/>
                <a:tileRect/>
              </a:gradFill>
              <a:latin typeface="나눔스퀘어OTF Bold" pitchFamily="34" charset="-127"/>
              <a:ea typeface="나눔스퀘어OTF Bold" pitchFamily="34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45349"/>
            <a:ext cx="5336937" cy="509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6"/>
          <p:cNvSpPr txBox="1"/>
          <p:nvPr/>
        </p:nvSpPr>
        <p:spPr>
          <a:xfrm>
            <a:off x="5796136" y="1196752"/>
            <a:ext cx="2266967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>
                <a:latin typeface="나눔스퀘어OTF Bold" pitchFamily="34" charset="-127"/>
                <a:ea typeface="나눔스퀘어OTF Bold" pitchFamily="34" charset="-127"/>
              </a:rPr>
              <a:t>- </a:t>
            </a:r>
            <a:r>
              <a:rPr lang="en-US" altLang="ko-KR" dirty="0" smtClean="0">
                <a:latin typeface="나눔스퀘어OTF Bold" pitchFamily="34" charset="-127"/>
                <a:ea typeface="나눔스퀘어OTF Bold" pitchFamily="34" charset="-127"/>
              </a:rPr>
              <a:t>User Schema </a:t>
            </a:r>
            <a:r>
              <a:rPr lang="ko-KR" altLang="en-US" dirty="0" smtClean="0">
                <a:latin typeface="나눔스퀘어OTF Bold" pitchFamily="34" charset="-127"/>
                <a:ea typeface="나눔스퀘어OTF Bold" pitchFamily="34" charset="-127"/>
              </a:rPr>
              <a:t>생성</a:t>
            </a:r>
            <a:endParaRPr lang="ko-KR" altLang="en-US" dirty="0">
              <a:latin typeface="나눔스퀘어OTF Bold" pitchFamily="34" charset="-127"/>
              <a:ea typeface="나눔스퀘어OTF Bold" pitchFamily="34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796136" y="5509950"/>
            <a:ext cx="2952328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dirty="0" smtClean="0">
                <a:latin typeface="나눔스퀘어OTF Bold" pitchFamily="34" charset="-127"/>
                <a:ea typeface="나눔스퀘어OTF Bold" pitchFamily="34" charset="-127"/>
              </a:rPr>
              <a:t>- User Schema</a:t>
            </a:r>
            <a:r>
              <a:rPr lang="ko-KR" altLang="en-US" dirty="0">
                <a:latin typeface="나눔스퀘어OTF Bold" pitchFamily="34" charset="-127"/>
                <a:ea typeface="나눔스퀘어OTF Bold" pitchFamily="34" charset="-127"/>
              </a:rPr>
              <a:t>를 </a:t>
            </a:r>
            <a:r>
              <a:rPr lang="ko-KR" altLang="en-US" dirty="0" smtClean="0">
                <a:latin typeface="나눔스퀘어OTF Bold" pitchFamily="34" charset="-127"/>
                <a:ea typeface="나눔스퀘어OTF Bold" pitchFamily="34" charset="-127"/>
              </a:rPr>
              <a:t>외부에서 사용할 </a:t>
            </a:r>
            <a:r>
              <a:rPr lang="ko-KR" altLang="en-US" dirty="0">
                <a:latin typeface="나눔스퀘어OTF Bold" pitchFamily="34" charset="-127"/>
                <a:ea typeface="나눔스퀘어OTF Bold" pitchFamily="34" charset="-127"/>
              </a:rPr>
              <a:t>수 있도록 </a:t>
            </a:r>
            <a:r>
              <a:rPr lang="ko-KR" altLang="en-US" dirty="0" smtClean="0">
                <a:latin typeface="나눔스퀘어OTF Bold" pitchFamily="34" charset="-127"/>
                <a:ea typeface="나눔스퀘어OTF Bold" pitchFamily="34" charset="-127"/>
              </a:rPr>
              <a:t>모델생성</a:t>
            </a:r>
            <a:endParaRPr lang="ko-KR" altLang="en-US" dirty="0">
              <a:latin typeface="나눔스퀘어OTF Bold" pitchFamily="34" charset="-127"/>
              <a:ea typeface="나눔스퀘어OTF Bold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53"/>
          <p:cNvGrpSpPr/>
          <p:nvPr/>
        </p:nvGrpSpPr>
        <p:grpSpPr>
          <a:xfrm rot="10800000">
            <a:off x="6750910" y="3717032"/>
            <a:ext cx="2393090" cy="3140968"/>
            <a:chOff x="0" y="0"/>
            <a:chExt cx="2525996" cy="3315409"/>
          </a:xfrm>
        </p:grpSpPr>
        <p:sp>
          <p:nvSpPr>
            <p:cNvPr id="22" name="직사각형 21"/>
            <p:cNvSpPr/>
            <p:nvPr/>
          </p:nvSpPr>
          <p:spPr>
            <a:xfrm>
              <a:off x="631499" y="476671"/>
              <a:ext cx="631499" cy="473123"/>
            </a:xfrm>
            <a:prstGeom prst="rect">
              <a:avLst/>
            </a:prstGeom>
            <a:solidFill>
              <a:srgbClr val="D6E2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1262998" y="949794"/>
              <a:ext cx="631499" cy="473123"/>
            </a:xfrm>
            <a:prstGeom prst="rect">
              <a:avLst/>
            </a:prstGeom>
            <a:solidFill>
              <a:srgbClr val="BDD2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1894497" y="1422917"/>
              <a:ext cx="631499" cy="473123"/>
            </a:xfrm>
            <a:prstGeom prst="rect">
              <a:avLst/>
            </a:prstGeom>
            <a:solidFill>
              <a:srgbClr val="95B7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1262998" y="1896040"/>
              <a:ext cx="607990" cy="455992"/>
            </a:xfrm>
            <a:prstGeom prst="rect">
              <a:avLst/>
            </a:prstGeom>
            <a:solidFill>
              <a:srgbClr val="6077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631499" y="2369163"/>
              <a:ext cx="631499" cy="473123"/>
            </a:xfrm>
            <a:prstGeom prst="rect">
              <a:avLst/>
            </a:prstGeom>
            <a:solidFill>
              <a:srgbClr val="3947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0" y="0"/>
              <a:ext cx="631499" cy="473123"/>
            </a:xfrm>
            <a:prstGeom prst="rect">
              <a:avLst/>
            </a:prstGeom>
            <a:solidFill>
              <a:srgbClr val="ECF2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0" y="2842286"/>
              <a:ext cx="631499" cy="473123"/>
            </a:xfrm>
            <a:prstGeom prst="rect">
              <a:avLst/>
            </a:prstGeom>
            <a:solidFill>
              <a:srgbClr val="2832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2896"/>
            <a:ext cx="5040560" cy="409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6"/>
          <p:cNvSpPr txBox="1"/>
          <p:nvPr/>
        </p:nvSpPr>
        <p:spPr>
          <a:xfrm>
            <a:off x="5580112" y="2492896"/>
            <a:ext cx="287931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>
                <a:latin typeface="나눔스퀘어OTF Bold" pitchFamily="34" charset="-127"/>
                <a:ea typeface="나눔스퀘어OTF Bold" pitchFamily="34" charset="-127"/>
              </a:rPr>
              <a:t>- </a:t>
            </a:r>
            <a:r>
              <a:rPr lang="ko-KR" altLang="en-US" dirty="0" smtClean="0">
                <a:latin typeface="나눔스퀘어OTF Bold" pitchFamily="34" charset="-127"/>
                <a:ea typeface="나눔스퀘어OTF Bold" pitchFamily="34" charset="-127"/>
              </a:rPr>
              <a:t>입력 받는 값을 변수에 지정</a:t>
            </a:r>
            <a:endParaRPr lang="ko-KR" altLang="en-US" dirty="0">
              <a:latin typeface="나눔스퀘어OTF Bold" pitchFamily="34" charset="-127"/>
              <a:ea typeface="나눔스퀘어OTF Bold" pitchFamily="34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5580112" y="4518412"/>
            <a:ext cx="345638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dirty="0" smtClean="0">
                <a:latin typeface="나눔스퀘어OTF Bold" pitchFamily="34" charset="-127"/>
                <a:ea typeface="나눔스퀘어OTF Bold" pitchFamily="34" charset="-127"/>
              </a:rPr>
              <a:t>- </a:t>
            </a:r>
            <a:r>
              <a:rPr lang="ko-KR" altLang="en-US" dirty="0" smtClean="0">
                <a:latin typeface="나눔스퀘어OTF Bold" pitchFamily="34" charset="-127"/>
                <a:ea typeface="나눔스퀘어OTF Bold" pitchFamily="34" charset="-127"/>
              </a:rPr>
              <a:t>변수 값으로 새로운 사용자 등록</a:t>
            </a:r>
            <a:endParaRPr lang="ko-KR" altLang="en-US" dirty="0">
              <a:latin typeface="나눔스퀘어OTF Bold" pitchFamily="34" charset="-127"/>
              <a:ea typeface="나눔스퀘어OTF Bold" pitchFamily="34" charset="-127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13" y="260648"/>
            <a:ext cx="4879851" cy="1945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직사각형 18"/>
          <p:cNvSpPr/>
          <p:nvPr/>
        </p:nvSpPr>
        <p:spPr>
          <a:xfrm>
            <a:off x="5580112" y="353902"/>
            <a:ext cx="3264752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dirty="0" smtClean="0">
                <a:latin typeface="나눔스퀘어OTF Bold" pitchFamily="34" charset="-127"/>
                <a:ea typeface="나눔스퀘어OTF Bold" pitchFamily="34" charset="-127"/>
              </a:rPr>
              <a:t>회원 정보를 </a:t>
            </a:r>
            <a:r>
              <a:rPr lang="en-US" altLang="ko-KR" dirty="0" smtClean="0">
                <a:latin typeface="나눔스퀘어OTF Bold" pitchFamily="34" charset="-127"/>
                <a:ea typeface="나눔스퀘어OTF Bold" pitchFamily="34" charset="-127"/>
              </a:rPr>
              <a:t>DB</a:t>
            </a:r>
            <a:r>
              <a:rPr lang="ko-KR" altLang="en-US" dirty="0" smtClean="0">
                <a:latin typeface="나눔스퀘어OTF Bold" pitchFamily="34" charset="-127"/>
                <a:ea typeface="나눔스퀘어OTF Bold" pitchFamily="34" charset="-127"/>
              </a:rPr>
              <a:t>에 저장해주는 함수</a:t>
            </a:r>
            <a:endParaRPr lang="en-US" altLang="ko-KR" dirty="0" smtClean="0">
              <a:latin typeface="나눔스퀘어OTF Bold" pitchFamily="34" charset="-127"/>
              <a:ea typeface="나눔스퀘어OTF Bold" pitchFamily="34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dirty="0" smtClean="0">
                <a:latin typeface="나눔스퀘어OTF Bold" pitchFamily="34" charset="-127"/>
                <a:ea typeface="나눔스퀘어OTF Bold" pitchFamily="34" charset="-127"/>
              </a:rPr>
              <a:t>패스워드는 해시 값으로 저장</a:t>
            </a:r>
            <a:endParaRPr lang="ko-KR" altLang="en-US" dirty="0">
              <a:latin typeface="나눔스퀘어OTF Bold" pitchFamily="34" charset="-127"/>
              <a:ea typeface="나눔스퀘어OTF Bold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8439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53"/>
          <p:cNvGrpSpPr/>
          <p:nvPr/>
        </p:nvGrpSpPr>
        <p:grpSpPr>
          <a:xfrm rot="10800000">
            <a:off x="6750910" y="3717032"/>
            <a:ext cx="2393090" cy="3140968"/>
            <a:chOff x="0" y="0"/>
            <a:chExt cx="2525996" cy="3315409"/>
          </a:xfrm>
        </p:grpSpPr>
        <p:sp>
          <p:nvSpPr>
            <p:cNvPr id="22" name="직사각형 21"/>
            <p:cNvSpPr/>
            <p:nvPr/>
          </p:nvSpPr>
          <p:spPr>
            <a:xfrm>
              <a:off x="631499" y="476671"/>
              <a:ext cx="631499" cy="473123"/>
            </a:xfrm>
            <a:prstGeom prst="rect">
              <a:avLst/>
            </a:prstGeom>
            <a:solidFill>
              <a:srgbClr val="D6E2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1262998" y="949794"/>
              <a:ext cx="631499" cy="473123"/>
            </a:xfrm>
            <a:prstGeom prst="rect">
              <a:avLst/>
            </a:prstGeom>
            <a:solidFill>
              <a:srgbClr val="BDD2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1894497" y="1422917"/>
              <a:ext cx="631499" cy="473123"/>
            </a:xfrm>
            <a:prstGeom prst="rect">
              <a:avLst/>
            </a:prstGeom>
            <a:solidFill>
              <a:srgbClr val="95B7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1262998" y="1896040"/>
              <a:ext cx="607990" cy="455992"/>
            </a:xfrm>
            <a:prstGeom prst="rect">
              <a:avLst/>
            </a:prstGeom>
            <a:solidFill>
              <a:srgbClr val="6077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631499" y="2369163"/>
              <a:ext cx="631499" cy="473123"/>
            </a:xfrm>
            <a:prstGeom prst="rect">
              <a:avLst/>
            </a:prstGeom>
            <a:solidFill>
              <a:srgbClr val="3947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0" y="0"/>
              <a:ext cx="631499" cy="473123"/>
            </a:xfrm>
            <a:prstGeom prst="rect">
              <a:avLst/>
            </a:prstGeom>
            <a:solidFill>
              <a:srgbClr val="ECF2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0" y="2842286"/>
              <a:ext cx="631499" cy="473123"/>
            </a:xfrm>
            <a:prstGeom prst="rect">
              <a:avLst/>
            </a:prstGeom>
            <a:solidFill>
              <a:srgbClr val="2832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OTF Bold" pitchFamily="34" charset="-127"/>
                <a:ea typeface="나눔스퀘어OTF Bold" pitchFamily="34" charset="-127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0" y="102975"/>
            <a:ext cx="6407982" cy="325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8"/>
          <a:stretch/>
        </p:blipFill>
        <p:spPr bwMode="auto">
          <a:xfrm>
            <a:off x="107504" y="3658334"/>
            <a:ext cx="6264696" cy="301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직사각형 17"/>
          <p:cNvSpPr/>
          <p:nvPr/>
        </p:nvSpPr>
        <p:spPr>
          <a:xfrm>
            <a:off x="6902374" y="251356"/>
            <a:ext cx="1791342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dirty="0" smtClean="0">
                <a:latin typeface="나눔스퀘어OTF Bold" pitchFamily="34" charset="-127"/>
                <a:ea typeface="나눔스퀘어OTF Bold" pitchFamily="34" charset="-127"/>
              </a:rPr>
              <a:t>- </a:t>
            </a:r>
            <a:r>
              <a:rPr lang="ko-KR" altLang="en-US" dirty="0" smtClean="0">
                <a:latin typeface="나눔스퀘어OTF Bold" pitchFamily="34" charset="-127"/>
                <a:ea typeface="나눔스퀘어OTF Bold" pitchFamily="34" charset="-127"/>
              </a:rPr>
              <a:t>회원가입 성공</a:t>
            </a:r>
            <a:endParaRPr lang="ko-KR" altLang="en-US" dirty="0">
              <a:latin typeface="나눔스퀘어OTF Bold" pitchFamily="34" charset="-127"/>
              <a:ea typeface="나눔스퀘어OTF Bold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3335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</TotalTime>
  <Words>435</Words>
  <Application>Microsoft Office PowerPoint</Application>
  <PresentationFormat>화면 슬라이드 쇼(4:3)</PresentationFormat>
  <Paragraphs>102</Paragraphs>
  <Slides>25</Slides>
  <Notes>25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0" baseType="lpstr">
      <vt:lpstr>굴림</vt:lpstr>
      <vt:lpstr>Arial</vt:lpstr>
      <vt:lpstr>맑은 고딕</vt:lpstr>
      <vt:lpstr>나눔스퀘어OTF Bold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김순용</dc:creator>
  <cp:lastModifiedBy>김민경</cp:lastModifiedBy>
  <cp:revision>122</cp:revision>
  <dcterms:created xsi:type="dcterms:W3CDTF">2014-05-09T01:29:38Z</dcterms:created>
  <dcterms:modified xsi:type="dcterms:W3CDTF">2018-12-16T18:54:01Z</dcterms:modified>
</cp:coreProperties>
</file>